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82" r:id="rId3"/>
    <p:sldId id="374" r:id="rId4"/>
    <p:sldId id="277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76" r:id="rId23"/>
    <p:sldId id="364" r:id="rId24"/>
    <p:sldId id="365" r:id="rId25"/>
    <p:sldId id="366" r:id="rId26"/>
    <p:sldId id="367" r:id="rId27"/>
    <p:sldId id="368" r:id="rId28"/>
    <p:sldId id="369" r:id="rId29"/>
    <p:sldId id="379" r:id="rId30"/>
    <p:sldId id="377" r:id="rId31"/>
    <p:sldId id="380" r:id="rId32"/>
    <p:sldId id="381" r:id="rId33"/>
    <p:sldId id="378" r:id="rId34"/>
    <p:sldId id="382" r:id="rId35"/>
    <p:sldId id="384" r:id="rId36"/>
    <p:sldId id="33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15" userDrawn="1">
          <p15:clr>
            <a:srgbClr val="A4A3A4"/>
          </p15:clr>
        </p15:guide>
        <p15:guide id="2" pos="727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30" autoAdjust="0"/>
  </p:normalViewPr>
  <p:slideViewPr>
    <p:cSldViewPr snapToGrid="0">
      <p:cViewPr>
        <p:scale>
          <a:sx n="88" d="100"/>
          <a:sy n="88" d="100"/>
        </p:scale>
        <p:origin x="-522" y="-72"/>
      </p:cViewPr>
      <p:guideLst>
        <p:guide orient="horz" pos="3915"/>
        <p:guide pos="72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8218-E01F-4013-961E-1E4DA90724C5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94099-69AD-4747-A063-DCFEDDC11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4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CSU resistance</a:t>
            </a:r>
            <a:r>
              <a:rPr lang="en-US" baseline="0" dirty="0" smtClean="0"/>
              <a:t> to an IT/ICT model curriculum does not mean there is no need for a common foundation for IT/ICT education in California public education systems.  We need that within the CCC system and to </a:t>
            </a:r>
            <a:r>
              <a:rPr lang="en-US" baseline="0" smtClean="0"/>
              <a:t>build pathways from K-12 to CCCs also.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94099-69AD-4747-A063-DCFEDDC11C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2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6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6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3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3"/>
            <a:ext cx="51248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3" y="5410201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6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5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1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1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1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3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8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0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4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1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1"/>
            <a:ext cx="7748591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4" y="618518"/>
            <a:ext cx="9905999" cy="1167251"/>
          </a:xfrm>
        </p:spPr>
        <p:txBody>
          <a:bodyPr anchor="t">
            <a:normAutofit/>
          </a:bodyPr>
          <a:lstStyle>
            <a:lvl1pPr>
              <a:defRPr sz="400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968649"/>
            <a:ext cx="9905999" cy="38225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1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9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9"/>
            <a:ext cx="487521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3"/>
            <a:ext cx="3666691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2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-id.net/descriptor_details.html?descriptor=340" TargetMode="External"/><Relationship Id="rId2" Type="http://schemas.openxmlformats.org/officeDocument/2006/relationships/hyperlink" Target="https://c-id.net/descriptor_details.html?descriptor=48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-id.net/descriptor_details.html?descriptor=48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-id.net/descriptor_details.html?descriptor=48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-id.net/descriptor_details.html?descriptor=51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-id.net/descriptor_details.html?descriptor=48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-id.net/descriptor_details.html?descriptor=48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-id.net/descriptor_details.html?descriptor=51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-id.net/descriptor_details.html?descriptor=48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-id.net/descriptor_details.html?descriptor=48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-id.net/descriptor_details.html?descriptor=30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-id.net/descriptor_details.html?descriptor=366" TargetMode="External"/><Relationship Id="rId2" Type="http://schemas.openxmlformats.org/officeDocument/2006/relationships/hyperlink" Target="https://c-id.net/descriptor_details.html?descriptor=36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-id.net/descriptor_details.html?descriptor=238\" TargetMode="External"/><Relationship Id="rId4" Type="http://schemas.openxmlformats.org/officeDocument/2006/relationships/hyperlink" Target="https://c-id.net/descriptor_details.html?descriptor=367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eb.crc.losrios.edu/geisslm/itm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onestop.org/CompetencyModel/competency-models/information-technology.aspx" TargetMode="External"/><Relationship Id="rId2" Type="http://schemas.openxmlformats.org/officeDocument/2006/relationships/hyperlink" Target="http://ccecc.acm.org/files/publications/ACMITCompetencyModel14October201420150114T1803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st.sigite.hosting.acm.org/wp-content/uploads/2012/11/IT2008Curriculum.pdf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-id.net/descriptor_details.html?descriptor=361" TargetMode="External"/><Relationship Id="rId2" Type="http://schemas.openxmlformats.org/officeDocument/2006/relationships/hyperlink" Target="https://c-id.net/descriptor_details.html?descriptor=36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-id.net/descriptor_details.html?descriptor=362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-id.net/descriptor_details.html?descriptor=342" TargetMode="External"/><Relationship Id="rId2" Type="http://schemas.openxmlformats.org/officeDocument/2006/relationships/hyperlink" Target="https://c-id.net/descriptor_details.html?descriptor=34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-id.net/model_curriculum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-id.net/descriptor_details.html?descriptor=49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-id.net/descriptor_details.html?descriptor=34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6" y="1122363"/>
            <a:ext cx="9725766" cy="2387600"/>
          </a:xfrm>
        </p:spPr>
        <p:txBody>
          <a:bodyPr>
            <a:normAutofit/>
          </a:bodyPr>
          <a:lstStyle/>
          <a:p>
            <a:r>
              <a:rPr lang="en-US" cap="none" dirty="0"/>
              <a:t>C-ID IT Model </a:t>
            </a:r>
            <a:r>
              <a:rPr lang="en-US" cap="none" dirty="0" smtClean="0"/>
              <a:t>Curriculum Update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0617" y="4528313"/>
            <a:ext cx="8791575" cy="1655762"/>
          </a:xfrm>
        </p:spPr>
        <p:txBody>
          <a:bodyPr/>
          <a:lstStyle/>
          <a:p>
            <a:pPr algn="r"/>
            <a:r>
              <a:rPr lang="en-US" dirty="0" smtClean="0"/>
              <a:t>Markus Geissler, Cosumnes River College</a:t>
            </a:r>
          </a:p>
          <a:p>
            <a:pPr algn="r"/>
            <a:r>
              <a:rPr lang="en-US" dirty="0" err="1" smtClean="0"/>
              <a:t>Tapie</a:t>
            </a:r>
            <a:r>
              <a:rPr lang="en-US" dirty="0" smtClean="0"/>
              <a:t> Rohm, California State University San Bernardino</a:t>
            </a:r>
          </a:p>
        </p:txBody>
      </p:sp>
    </p:spTree>
    <p:extLst>
      <p:ext uri="{BB962C8B-B14F-4D97-AF65-F5344CB8AC3E}">
        <p14:creationId xmlns:p14="http://schemas.microsoft.com/office/powerpoint/2010/main" val="19931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hlinkClick r:id="rId2"/>
              </a:rPr>
              <a:t>ITIS 130: Introduction to Programming Concepts and Methodologies (3 units)</a:t>
            </a:r>
            <a:r>
              <a:rPr lang="en-US" smtClean="0"/>
              <a:t>     OR    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hlinkClick r:id="rId3"/>
              </a:rPr>
              <a:t>COMP 112: Introduction to Programming Concepts and Methodologies (3 units)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3291839"/>
            <a:ext cx="9905999" cy="2836453"/>
          </a:xfrm>
        </p:spPr>
        <p:txBody>
          <a:bodyPr>
            <a:normAutofit/>
          </a:bodyPr>
          <a:lstStyle/>
          <a:p>
            <a:r>
              <a:rPr lang="en-US" dirty="0" smtClean="0"/>
              <a:t>“Some kind of programming course”</a:t>
            </a:r>
          </a:p>
          <a:p>
            <a:r>
              <a:rPr lang="en-US" dirty="0" smtClean="0"/>
              <a:t>Capture Computer Science majors</a:t>
            </a:r>
          </a:p>
          <a:p>
            <a:r>
              <a:rPr lang="en-US" dirty="0" smtClean="0"/>
              <a:t>Consider local industry needs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DHS/NSA CAE2Y Course #1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766958" y="4376509"/>
            <a:ext cx="3777342" cy="2163449"/>
            <a:chOff x="7766958" y="4376509"/>
            <a:chExt cx="3777342" cy="2163449"/>
          </a:xfrm>
        </p:grpSpPr>
        <p:sp>
          <p:nvSpPr>
            <p:cNvPr id="32" name="Rounded Rectangle 31"/>
            <p:cNvSpPr/>
            <p:nvPr/>
          </p:nvSpPr>
          <p:spPr>
            <a:xfrm>
              <a:off x="9026606" y="4421431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ITIS 110: Information &amp; Communication Technology Essentials (4 units) 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9026606" y="47252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120: Business/Computer Information Systems (3 units)</a:t>
              </a:r>
              <a:endParaRPr lang="en-US" sz="600" b="1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137073" y="5023087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130: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9963791" y="5023087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COMP 112: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9026606" y="5320888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150: Computer Network Fundamentals (3 units)</a:t>
              </a:r>
              <a:endParaRPr lang="en-US" sz="600" b="1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026606" y="5622469"/>
              <a:ext cx="1580509" cy="2529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026606" y="5924051"/>
              <a:ext cx="1580509" cy="2529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53322" y="5077294"/>
              <a:ext cx="174729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b="1" dirty="0" smtClean="0"/>
                <a:t>OR</a:t>
              </a:r>
              <a:endParaRPr lang="en-US" sz="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66958" y="4421431"/>
              <a:ext cx="323165" cy="11523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Core Courses</a:t>
              </a:r>
              <a:endParaRPr lang="en-US" sz="9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66958" y="5622469"/>
              <a:ext cx="323165" cy="5544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Electives</a:t>
              </a:r>
              <a:endParaRPr lang="en-US" sz="9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991509" y="4376509"/>
              <a:ext cx="16784" cy="11972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991509" y="5622469"/>
              <a:ext cx="16678" cy="554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9026606" y="6225633"/>
              <a:ext cx="1580509" cy="25291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MATH XXX: Mathematics</a:t>
              </a:r>
              <a:endParaRPr lang="en-US" sz="6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66958" y="6176962"/>
              <a:ext cx="323165" cy="362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Math</a:t>
              </a:r>
              <a:endParaRPr lang="en-US" sz="8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991509" y="6225633"/>
              <a:ext cx="16678" cy="2656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</p:spTree>
    <p:extLst>
      <p:ext uri="{BB962C8B-B14F-4D97-AF65-F5344CB8AC3E}">
        <p14:creationId xmlns:p14="http://schemas.microsoft.com/office/powerpoint/2010/main" val="20054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hlinkClick r:id="rId2"/>
              </a:rPr>
              <a:t>ITIS 150: Computer Network Fundamentals (3 units)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students for CompTIA® Network+ exams</a:t>
            </a:r>
          </a:p>
          <a:p>
            <a:r>
              <a:rPr lang="en-US" dirty="0" smtClean="0"/>
              <a:t>Consider integration with Cisco Networking Academy courses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DHS/NSA CAE2Y Course #2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766958" y="4376509"/>
            <a:ext cx="3777342" cy="2163449"/>
            <a:chOff x="7766958" y="4376509"/>
            <a:chExt cx="3777342" cy="2163449"/>
          </a:xfrm>
        </p:grpSpPr>
        <p:sp>
          <p:nvSpPr>
            <p:cNvPr id="32" name="Rounded Rectangle 31"/>
            <p:cNvSpPr/>
            <p:nvPr/>
          </p:nvSpPr>
          <p:spPr>
            <a:xfrm>
              <a:off x="9026606" y="4421431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ITIS 110: Information &amp; Communication Technology Essentials (4 units) 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9026606" y="47252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120: Business/Computer Information Systems (3 units)</a:t>
              </a:r>
              <a:endParaRPr lang="en-US" sz="600" b="1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137073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130: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9963791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COMP 112: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9026606" y="5320888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150: Computer Network Fundamentals (3 units)</a:t>
              </a:r>
              <a:endParaRPr lang="en-US" sz="600" b="1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026606" y="5622469"/>
              <a:ext cx="1580509" cy="2529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026606" y="5924051"/>
              <a:ext cx="1580509" cy="2529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53322" y="5077294"/>
              <a:ext cx="174729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b="1" dirty="0" smtClean="0"/>
                <a:t>OR</a:t>
              </a:r>
              <a:endParaRPr lang="en-US" sz="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66958" y="4421431"/>
              <a:ext cx="323165" cy="11523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Core Courses</a:t>
              </a:r>
              <a:endParaRPr lang="en-US" sz="9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66958" y="5622469"/>
              <a:ext cx="323165" cy="5544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Electives</a:t>
              </a:r>
              <a:endParaRPr lang="en-US" sz="9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991509" y="4376509"/>
              <a:ext cx="16784" cy="11972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991509" y="5622469"/>
              <a:ext cx="16678" cy="554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9026606" y="6225633"/>
              <a:ext cx="1580509" cy="25291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MATH XXX: Mathematics</a:t>
              </a:r>
              <a:endParaRPr lang="en-US" sz="6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66958" y="6176962"/>
              <a:ext cx="323165" cy="362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Math</a:t>
              </a:r>
              <a:endParaRPr lang="en-US" sz="8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991509" y="6225633"/>
              <a:ext cx="16678" cy="2656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</p:spTree>
    <p:extLst>
      <p:ext uri="{BB962C8B-B14F-4D97-AF65-F5344CB8AC3E}">
        <p14:creationId xmlns:p14="http://schemas.microsoft.com/office/powerpoint/2010/main" val="38951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 Model Curriculum - 2 Electives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Opportunity to integrate</a:t>
            </a:r>
          </a:p>
          <a:p>
            <a:pPr lvl="1"/>
            <a:r>
              <a:rPr lang="en-US" smtClean="0"/>
              <a:t>Your current program(s)</a:t>
            </a:r>
          </a:p>
          <a:p>
            <a:pPr lvl="1"/>
            <a:r>
              <a:rPr lang="en-US" smtClean="0"/>
              <a:t>With your local CSU’s programs</a:t>
            </a:r>
          </a:p>
          <a:p>
            <a:pPr lvl="1"/>
            <a:r>
              <a:rPr lang="en-US" smtClean="0"/>
              <a:t>With your local industry needs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07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 Model Curriculum - Electives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520190"/>
            <a:ext cx="9905999" cy="43738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ITIS 140: Introduction to Systems Analysis and Design (3 units)</a:t>
            </a:r>
          </a:p>
          <a:p>
            <a:r>
              <a:rPr lang="en-US" dirty="0" smtClean="0"/>
              <a:t>ITIS 151: Routing and Switching Essentials (3 units)</a:t>
            </a:r>
          </a:p>
          <a:p>
            <a:r>
              <a:rPr lang="en-US" dirty="0" smtClean="0"/>
              <a:t>ITIS 155: Systems and Network Administration (3 units)</a:t>
            </a:r>
          </a:p>
          <a:p>
            <a:r>
              <a:rPr lang="en-US" dirty="0" smtClean="0"/>
              <a:t>ITIS 160: Introduction to Information Systems Security (3 units)</a:t>
            </a:r>
          </a:p>
          <a:p>
            <a:r>
              <a:rPr lang="en-US" dirty="0" smtClean="0"/>
              <a:t>ITIS 164: Introduction to Cybersecurity: Ethical Hacking (3 units)</a:t>
            </a:r>
          </a:p>
          <a:p>
            <a:r>
              <a:rPr lang="en-US" dirty="0" smtClean="0"/>
              <a:t>ITIS 165: Computer Forensics Fundamentals (3 units)</a:t>
            </a:r>
          </a:p>
          <a:p>
            <a:r>
              <a:rPr lang="en-US" dirty="0" smtClean="0"/>
              <a:t>ITIS 180: Introduction to Database Management Systems (3 units)</a:t>
            </a:r>
          </a:p>
          <a:p>
            <a:r>
              <a:rPr lang="en-US" dirty="0" smtClean="0"/>
              <a:t>BUS 115: Business Communication (3 units)</a:t>
            </a:r>
          </a:p>
        </p:txBody>
      </p:sp>
    </p:spTree>
    <p:extLst>
      <p:ext uri="{BB962C8B-B14F-4D97-AF65-F5344CB8AC3E}">
        <p14:creationId xmlns:p14="http://schemas.microsoft.com/office/powerpoint/2010/main" val="313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hlinkClick r:id="rId2"/>
              </a:rPr>
              <a:t>ITIS 140: Introduction to Systems Analysis and Design (3 units)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System Development Life Cycle</a:t>
            </a:r>
          </a:p>
          <a:p>
            <a:pPr lvl="1"/>
            <a:r>
              <a:rPr lang="en-US" dirty="0" smtClean="0"/>
              <a:t>Information systems documentation</a:t>
            </a:r>
          </a:p>
          <a:p>
            <a:pPr lvl="1"/>
            <a:r>
              <a:rPr lang="en-US" dirty="0" smtClean="0"/>
              <a:t>IT project planning</a:t>
            </a:r>
          </a:p>
          <a:p>
            <a:r>
              <a:rPr lang="en-US" dirty="0" smtClean="0"/>
              <a:t>Prerequisite: Business Information Systems/Computer Information Systems (ITIS 120 or BUS 140)</a:t>
            </a:r>
          </a:p>
          <a:p>
            <a:r>
              <a:rPr lang="en-US" dirty="0" smtClean="0"/>
              <a:t>Potential competition with</a:t>
            </a:r>
            <a:br>
              <a:rPr lang="en-US" dirty="0" smtClean="0"/>
            </a:br>
            <a:r>
              <a:rPr lang="en-US" dirty="0" smtClean="0"/>
              <a:t>upper division CSU courses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7766958" y="4376509"/>
            <a:ext cx="3777342" cy="2163449"/>
            <a:chOff x="7766958" y="4376509"/>
            <a:chExt cx="3777342" cy="2163449"/>
          </a:xfrm>
        </p:grpSpPr>
        <p:sp>
          <p:nvSpPr>
            <p:cNvPr id="33" name="Rounded Rectangle 32"/>
            <p:cNvSpPr/>
            <p:nvPr/>
          </p:nvSpPr>
          <p:spPr>
            <a:xfrm>
              <a:off x="9026606" y="4421431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ITIS 110: Information &amp; Communication Technology Essentials (4 units) 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9026606" y="47252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120: Business/Computer Information Systems (3 units)</a:t>
              </a:r>
              <a:endParaRPr lang="en-US" sz="600" b="1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37073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130: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9963791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COMP 112: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026606" y="5320888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150: Computer Network Fundamentals (3 units)</a:t>
              </a:r>
              <a:endParaRPr lang="en-US" sz="600" b="1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026606" y="5622469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9026606" y="5924051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53322" y="5077294"/>
              <a:ext cx="174729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b="1" dirty="0" smtClean="0"/>
                <a:t>OR</a:t>
              </a:r>
              <a:endParaRPr lang="en-US" sz="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66958" y="4421431"/>
              <a:ext cx="323165" cy="11523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Core Courses</a:t>
              </a:r>
              <a:endParaRPr lang="en-US" sz="9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66958" y="5622469"/>
              <a:ext cx="323165" cy="5544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Electives</a:t>
              </a:r>
              <a:endParaRPr lang="en-US" sz="9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991509" y="4376509"/>
              <a:ext cx="16784" cy="11972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991509" y="5622469"/>
              <a:ext cx="16678" cy="554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9026606" y="6225633"/>
              <a:ext cx="1580509" cy="25291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MATH XXX: Mathematics</a:t>
              </a:r>
              <a:endParaRPr lang="en-US" sz="6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66958" y="6176962"/>
              <a:ext cx="323165" cy="362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Math</a:t>
              </a:r>
              <a:endParaRPr lang="en-US" sz="8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991509" y="6225633"/>
              <a:ext cx="16678" cy="2656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</p:spTree>
    <p:extLst>
      <p:ext uri="{BB962C8B-B14F-4D97-AF65-F5344CB8AC3E}">
        <p14:creationId xmlns:p14="http://schemas.microsoft.com/office/powerpoint/2010/main" val="32734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hlinkClick r:id="rId2"/>
              </a:rPr>
              <a:t>ITIS 151: Routing and Switching Essentials (3 units)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Matches Cisco Networking Academy course</a:t>
            </a:r>
          </a:p>
          <a:p>
            <a:r>
              <a:rPr lang="en-US" smtClean="0"/>
              <a:t>Prerequisite: ITIS 150 - Computer Network Fundamentals</a:t>
            </a:r>
            <a:endParaRPr lang="en-US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7766958" y="4376509"/>
            <a:ext cx="3777342" cy="2163449"/>
            <a:chOff x="7766958" y="4376509"/>
            <a:chExt cx="3777342" cy="2163449"/>
          </a:xfrm>
        </p:grpSpPr>
        <p:sp>
          <p:nvSpPr>
            <p:cNvPr id="33" name="Rounded Rectangle 32"/>
            <p:cNvSpPr/>
            <p:nvPr/>
          </p:nvSpPr>
          <p:spPr>
            <a:xfrm>
              <a:off x="9026606" y="4421431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ITIS 110: Information &amp; Communication Technology Essentials (4 units) 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9026606" y="47252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120: Business/Computer Information Systems (3 units)</a:t>
              </a:r>
              <a:endParaRPr lang="en-US" sz="600" b="1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37073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130: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9963791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COMP 112: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026606" y="5320888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150: Computer Network Fundamentals (3 units)</a:t>
              </a:r>
              <a:endParaRPr lang="en-US" sz="600" b="1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026606" y="5622469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9026606" y="5924051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53322" y="5077294"/>
              <a:ext cx="174729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b="1" dirty="0" smtClean="0"/>
                <a:t>OR</a:t>
              </a:r>
              <a:endParaRPr lang="en-US" sz="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66958" y="4421431"/>
              <a:ext cx="323165" cy="11523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Core Courses</a:t>
              </a:r>
              <a:endParaRPr lang="en-US" sz="9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66958" y="5622469"/>
              <a:ext cx="323165" cy="5544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Electives</a:t>
              </a:r>
              <a:endParaRPr lang="en-US" sz="9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991509" y="4376509"/>
              <a:ext cx="16784" cy="11972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991509" y="5622469"/>
              <a:ext cx="16678" cy="554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9026606" y="6225633"/>
              <a:ext cx="1580509" cy="25291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MATH XXX: Mathematics</a:t>
              </a:r>
              <a:endParaRPr lang="en-US" sz="6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66958" y="6176962"/>
              <a:ext cx="323165" cy="362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Math</a:t>
              </a:r>
              <a:endParaRPr lang="en-US" sz="8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991509" y="6225633"/>
              <a:ext cx="16678" cy="2656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</p:spTree>
    <p:extLst>
      <p:ext uri="{BB962C8B-B14F-4D97-AF65-F5344CB8AC3E}">
        <p14:creationId xmlns:p14="http://schemas.microsoft.com/office/powerpoint/2010/main" val="37410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ITIS 155: Systems and Network Administration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(3 units)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Build, maintain, troubleshoot and support server hardware and software technologies</a:t>
            </a:r>
          </a:p>
          <a:p>
            <a:r>
              <a:rPr lang="en-US" dirty="0" smtClean="0"/>
              <a:t>Prepare students for CompTIA® Server+ exam</a:t>
            </a:r>
          </a:p>
          <a:p>
            <a:r>
              <a:rPr lang="en-US" dirty="0" smtClean="0"/>
              <a:t>Consider integration with</a:t>
            </a:r>
            <a:br>
              <a:rPr lang="en-US" dirty="0" smtClean="0"/>
            </a:br>
            <a:r>
              <a:rPr lang="en-US" dirty="0" smtClean="0"/>
              <a:t>Microsoft IT Academy courses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DHS/NSA CAE2Y Course #3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766958" y="4376509"/>
            <a:ext cx="3777342" cy="2163449"/>
            <a:chOff x="7766958" y="4376509"/>
            <a:chExt cx="3777342" cy="2163449"/>
          </a:xfrm>
        </p:grpSpPr>
        <p:sp>
          <p:nvSpPr>
            <p:cNvPr id="19" name="Rounded Rectangle 18"/>
            <p:cNvSpPr/>
            <p:nvPr/>
          </p:nvSpPr>
          <p:spPr>
            <a:xfrm>
              <a:off x="9026606" y="4421431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ITIS 110: Information &amp; Communication Technology Essentials (4 units) 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026606" y="47252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120: Business/Computer Information Systems (3 units)</a:t>
              </a:r>
              <a:endParaRPr lang="en-US" sz="6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37073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130: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963791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COMP 112: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026606" y="5320888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150: Computer Network Fundamentals (3 units)</a:t>
              </a:r>
              <a:endParaRPr lang="en-US" sz="600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026606" y="5622469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026606" y="5924051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53322" y="5077294"/>
              <a:ext cx="174729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b="1" dirty="0" smtClean="0"/>
                <a:t>OR</a:t>
              </a:r>
              <a:endParaRPr lang="en-US" sz="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66958" y="4421431"/>
              <a:ext cx="323165" cy="11523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Core Courses</a:t>
              </a:r>
              <a:endParaRPr lang="en-US" sz="9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6958" y="5622469"/>
              <a:ext cx="323165" cy="5544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Electives</a:t>
              </a:r>
              <a:endParaRPr lang="en-US" sz="9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91509" y="4376509"/>
              <a:ext cx="16784" cy="11972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91509" y="5622469"/>
              <a:ext cx="16678" cy="554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026606" y="6225633"/>
              <a:ext cx="1580509" cy="25291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MATH XXX: Mathematics</a:t>
              </a:r>
              <a:endParaRPr lang="en-US" sz="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66958" y="6176962"/>
              <a:ext cx="323165" cy="362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Math</a:t>
              </a:r>
              <a:endParaRPr lang="en-US" sz="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91509" y="6225633"/>
              <a:ext cx="16678" cy="2656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</p:spTree>
    <p:extLst>
      <p:ext uri="{BB962C8B-B14F-4D97-AF65-F5344CB8AC3E}">
        <p14:creationId xmlns:p14="http://schemas.microsoft.com/office/powerpoint/2010/main" val="23994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hlinkClick r:id="rId2"/>
              </a:rPr>
              <a:t>ITIS 160: Introduction to Information Systems Security (3 units)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Fundamental principles and topics of Information Technology Security and Risk Management</a:t>
            </a:r>
          </a:p>
          <a:p>
            <a:r>
              <a:rPr lang="en-US" dirty="0" smtClean="0"/>
              <a:t>Helps to prepare students for CompTIA® Security+ exam</a:t>
            </a:r>
          </a:p>
          <a:p>
            <a:r>
              <a:rPr lang="en-US" dirty="0" smtClean="0"/>
              <a:t>Prerequisite:  Computer </a:t>
            </a:r>
            <a:br>
              <a:rPr lang="en-US" dirty="0" smtClean="0"/>
            </a:br>
            <a:r>
              <a:rPr lang="en-US" dirty="0" smtClean="0"/>
              <a:t>Network Fundamentals (ITIS 150)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DHS/NSA CAE2Y Course #4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766958" y="4376509"/>
            <a:ext cx="3777342" cy="2163449"/>
            <a:chOff x="7766958" y="4376509"/>
            <a:chExt cx="3777342" cy="2163449"/>
          </a:xfrm>
        </p:grpSpPr>
        <p:sp>
          <p:nvSpPr>
            <p:cNvPr id="19" name="Rounded Rectangle 18"/>
            <p:cNvSpPr/>
            <p:nvPr/>
          </p:nvSpPr>
          <p:spPr>
            <a:xfrm>
              <a:off x="9026606" y="4421431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ITIS 110: Information &amp; Communication Technology Essentials (4 units) 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026606" y="47252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120: Business/Computer Information Systems (3 units)</a:t>
              </a:r>
              <a:endParaRPr lang="en-US" sz="6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37073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130: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963791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COMP 112: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026606" y="5320888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150: Computer Network Fundamentals (3 units)</a:t>
              </a:r>
              <a:endParaRPr lang="en-US" sz="600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026606" y="5622469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026606" y="5924051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53322" y="5077294"/>
              <a:ext cx="174729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b="1" dirty="0" smtClean="0"/>
                <a:t>OR</a:t>
              </a:r>
              <a:endParaRPr lang="en-US" sz="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66958" y="4421431"/>
              <a:ext cx="323165" cy="11523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Core Courses</a:t>
              </a:r>
              <a:endParaRPr lang="en-US" sz="9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6958" y="5622469"/>
              <a:ext cx="323165" cy="5544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Electives</a:t>
              </a:r>
              <a:endParaRPr lang="en-US" sz="9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91509" y="4376509"/>
              <a:ext cx="16784" cy="11972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91509" y="5622469"/>
              <a:ext cx="16678" cy="554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026606" y="6225633"/>
              <a:ext cx="1580509" cy="25291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MATH XXX: Mathematics</a:t>
              </a:r>
              <a:endParaRPr lang="en-US" sz="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66958" y="6176962"/>
              <a:ext cx="323165" cy="362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Math</a:t>
              </a:r>
              <a:endParaRPr lang="en-US" sz="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91509" y="6225633"/>
              <a:ext cx="16678" cy="2656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</p:spTree>
    <p:extLst>
      <p:ext uri="{BB962C8B-B14F-4D97-AF65-F5344CB8AC3E}">
        <p14:creationId xmlns:p14="http://schemas.microsoft.com/office/powerpoint/2010/main" val="22893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ITIS 164: Introduction to Cybersecurity: Ethical Hacking (3 units)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Various methodologies for attacking a network</a:t>
            </a:r>
          </a:p>
          <a:p>
            <a:pPr lvl="1"/>
            <a:r>
              <a:rPr lang="en-US" smtClean="0"/>
              <a:t>For network security specialists</a:t>
            </a:r>
          </a:p>
          <a:p>
            <a:r>
              <a:rPr lang="en-US" smtClean="0"/>
              <a:t>Advisories</a:t>
            </a:r>
          </a:p>
          <a:p>
            <a:pPr lvl="1"/>
            <a:r>
              <a:rPr lang="en-US" smtClean="0"/>
              <a:t>ITIS 150 - Computer Network Fundamentals </a:t>
            </a:r>
          </a:p>
          <a:p>
            <a:pPr lvl="1"/>
            <a:r>
              <a:rPr lang="en-US" smtClean="0"/>
              <a:t>ITIS 160 - Introduction to IS Security</a:t>
            </a:r>
            <a:endParaRPr lang="en-US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7766958" y="4376509"/>
            <a:ext cx="3777342" cy="2163449"/>
            <a:chOff x="7766958" y="4376509"/>
            <a:chExt cx="3777342" cy="2163449"/>
          </a:xfrm>
        </p:grpSpPr>
        <p:sp>
          <p:nvSpPr>
            <p:cNvPr id="19" name="Rounded Rectangle 18"/>
            <p:cNvSpPr/>
            <p:nvPr/>
          </p:nvSpPr>
          <p:spPr>
            <a:xfrm>
              <a:off x="9026606" y="4421431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ITIS 110: Information &amp; Communication Technology Essentials (4 units) 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026606" y="47252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120: Business/Computer Information Systems (3 units)</a:t>
              </a:r>
              <a:endParaRPr lang="en-US" sz="6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37073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130: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963791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COMP 112: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026606" y="5320888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150: Computer Network Fundamentals (3 units)</a:t>
              </a:r>
              <a:endParaRPr lang="en-US" sz="600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026606" y="5622469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026606" y="5924051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53322" y="5077294"/>
              <a:ext cx="174729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b="1" dirty="0" smtClean="0"/>
                <a:t>OR</a:t>
              </a:r>
              <a:endParaRPr lang="en-US" sz="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66958" y="4421431"/>
              <a:ext cx="323165" cy="11523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Core Courses</a:t>
              </a:r>
              <a:endParaRPr lang="en-US" sz="9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6958" y="5622469"/>
              <a:ext cx="323165" cy="5544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Electives</a:t>
              </a:r>
              <a:endParaRPr lang="en-US" sz="9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91509" y="4376509"/>
              <a:ext cx="16784" cy="11972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91509" y="5622469"/>
              <a:ext cx="16678" cy="554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026606" y="6225633"/>
              <a:ext cx="1580509" cy="25291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MATH XXX: Mathematics</a:t>
              </a:r>
              <a:endParaRPr lang="en-US" sz="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66958" y="6176962"/>
              <a:ext cx="323165" cy="362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Math</a:t>
              </a:r>
              <a:endParaRPr lang="en-US" sz="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91509" y="6225633"/>
              <a:ext cx="16678" cy="2656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</p:spTree>
    <p:extLst>
      <p:ext uri="{BB962C8B-B14F-4D97-AF65-F5344CB8AC3E}">
        <p14:creationId xmlns:p14="http://schemas.microsoft.com/office/powerpoint/2010/main" val="7791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ITIS 165: Digital Forensics Fundamentals (3 units)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Introduction to the methods used to properly conduct a computer forensics investigation</a:t>
            </a:r>
          </a:p>
          <a:p>
            <a:r>
              <a:rPr lang="en-US" smtClean="0"/>
              <a:t>Prerequisite: ITIS 160 - Introduction to Information Systems Security</a:t>
            </a:r>
            <a:endParaRPr lang="en-US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7766958" y="4376509"/>
            <a:ext cx="3777342" cy="2163449"/>
            <a:chOff x="7766958" y="4376509"/>
            <a:chExt cx="3777342" cy="2163449"/>
          </a:xfrm>
        </p:grpSpPr>
        <p:sp>
          <p:nvSpPr>
            <p:cNvPr id="19" name="Rounded Rectangle 18"/>
            <p:cNvSpPr/>
            <p:nvPr/>
          </p:nvSpPr>
          <p:spPr>
            <a:xfrm>
              <a:off x="9026606" y="4421431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ITIS 110: Information &amp; Communication Technology Essentials (4 units) 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026606" y="47252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120: Business/Computer Information Systems (3 units)</a:t>
              </a:r>
              <a:endParaRPr lang="en-US" sz="6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37073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130: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963791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COMP 112: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026606" y="5320888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150: Computer Network Fundamentals (3 units)</a:t>
              </a:r>
              <a:endParaRPr lang="en-US" sz="600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026606" y="5622469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026606" y="5924051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53322" y="5077294"/>
              <a:ext cx="174729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b="1" dirty="0" smtClean="0"/>
                <a:t>OR</a:t>
              </a:r>
              <a:endParaRPr lang="en-US" sz="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66958" y="4421431"/>
              <a:ext cx="323165" cy="11523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Core Courses</a:t>
              </a:r>
              <a:endParaRPr lang="en-US" sz="9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6958" y="5622469"/>
              <a:ext cx="323165" cy="5544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Electives</a:t>
              </a:r>
              <a:endParaRPr lang="en-US" sz="9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91509" y="4376509"/>
              <a:ext cx="16784" cy="11972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91509" y="5622469"/>
              <a:ext cx="16678" cy="554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026606" y="6225633"/>
              <a:ext cx="1580509" cy="25291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MATH XXX: Mathematics</a:t>
              </a:r>
              <a:endParaRPr lang="en-US" sz="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66958" y="6176962"/>
              <a:ext cx="323165" cy="362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Math</a:t>
              </a:r>
              <a:endParaRPr lang="en-US" sz="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91509" y="6225633"/>
              <a:ext cx="16678" cy="2656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</p:spTree>
    <p:extLst>
      <p:ext uri="{BB962C8B-B14F-4D97-AF65-F5344CB8AC3E}">
        <p14:creationId xmlns:p14="http://schemas.microsoft.com/office/powerpoint/2010/main" val="12389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rPr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1414" y="1407886"/>
            <a:ext cx="9905999" cy="43833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Revisit </a:t>
            </a:r>
            <a:r>
              <a:rPr lang="en-US" dirty="0"/>
              <a:t>r</a:t>
            </a:r>
            <a:r>
              <a:rPr lang="en-US" dirty="0" smtClean="0"/>
              <a:t>easons for the CCC IT Model Curriculum (IT MC)</a:t>
            </a:r>
          </a:p>
          <a:p>
            <a:r>
              <a:rPr lang="en-US" dirty="0"/>
              <a:t>Review </a:t>
            </a:r>
            <a:r>
              <a:rPr lang="en-US" dirty="0" smtClean="0"/>
              <a:t>current IT MC structure</a:t>
            </a:r>
          </a:p>
          <a:p>
            <a:r>
              <a:rPr lang="en-US" dirty="0" smtClean="0"/>
              <a:t>Share experiences with IT MC implementation</a:t>
            </a:r>
          </a:p>
          <a:p>
            <a:r>
              <a:rPr lang="en-US" dirty="0" smtClean="0"/>
              <a:t>Consider potential IT MC updates</a:t>
            </a:r>
          </a:p>
          <a:p>
            <a:pPr lvl="1"/>
            <a:r>
              <a:rPr lang="en-US" dirty="0"/>
              <a:t>Revise future goal from eventual ADT to A.S. degree?</a:t>
            </a:r>
          </a:p>
          <a:p>
            <a:pPr lvl="1"/>
            <a:r>
              <a:rPr lang="en-US" dirty="0" smtClean="0"/>
              <a:t>Electives</a:t>
            </a:r>
          </a:p>
          <a:p>
            <a:pPr lvl="1"/>
            <a:r>
              <a:rPr lang="en-US" dirty="0" smtClean="0"/>
              <a:t>Math requirements</a:t>
            </a:r>
          </a:p>
          <a:p>
            <a:pPr lvl="1"/>
            <a:r>
              <a:rPr lang="en-US" dirty="0" smtClean="0"/>
              <a:t>Programming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603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ITIS 180: Introduction to Database Management Systems (3 units)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Introduction to the core concepts in data and information management</a:t>
            </a:r>
          </a:p>
          <a:p>
            <a:r>
              <a:rPr lang="en-US" smtClean="0"/>
              <a:t>Advisory: Business Information Systems/Computer Information Systems (ITIS 120 or BUS 140)</a:t>
            </a:r>
            <a:endParaRPr lang="en-US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7766958" y="4376509"/>
            <a:ext cx="3777342" cy="2163449"/>
            <a:chOff x="7766958" y="4376509"/>
            <a:chExt cx="3777342" cy="2163449"/>
          </a:xfrm>
        </p:grpSpPr>
        <p:sp>
          <p:nvSpPr>
            <p:cNvPr id="19" name="Rounded Rectangle 18"/>
            <p:cNvSpPr/>
            <p:nvPr/>
          </p:nvSpPr>
          <p:spPr>
            <a:xfrm>
              <a:off x="9026606" y="4421431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ITIS 110: Information &amp; Communication Technology Essentials (4 units) 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026606" y="47252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120: Business/Computer Information Systems (3 units)</a:t>
              </a:r>
              <a:endParaRPr lang="en-US" sz="6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37073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130: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963791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COMP 112: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026606" y="5320888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150: Computer Network Fundamentals (3 units)</a:t>
              </a:r>
              <a:endParaRPr lang="en-US" sz="600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026606" y="5622469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026606" y="5924051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53322" y="5077294"/>
              <a:ext cx="174729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b="1" dirty="0" smtClean="0"/>
                <a:t>OR</a:t>
              </a:r>
              <a:endParaRPr lang="en-US" sz="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66958" y="4421431"/>
              <a:ext cx="323165" cy="11523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Core Courses</a:t>
              </a:r>
              <a:endParaRPr lang="en-US" sz="9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6958" y="5622469"/>
              <a:ext cx="323165" cy="5544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Electives</a:t>
              </a:r>
              <a:endParaRPr lang="en-US" sz="9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91509" y="4376509"/>
              <a:ext cx="16784" cy="11972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91509" y="5622469"/>
              <a:ext cx="16678" cy="554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026606" y="6225633"/>
              <a:ext cx="1580509" cy="25291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MATH XXX: Mathematics</a:t>
              </a:r>
              <a:endParaRPr lang="en-US" sz="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66958" y="6176962"/>
              <a:ext cx="323165" cy="362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Math</a:t>
              </a:r>
              <a:endParaRPr lang="en-US" sz="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91509" y="6225633"/>
              <a:ext cx="16678" cy="2656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</p:spTree>
    <p:extLst>
      <p:ext uri="{BB962C8B-B14F-4D97-AF65-F5344CB8AC3E}">
        <p14:creationId xmlns:p14="http://schemas.microsoft.com/office/powerpoint/2010/main" val="6721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BUS 115: Business Communication (3 units)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Applies principles of ethical and effective communication to the creation of letters, memos, emails, and written and oral reports for a variety of business situations</a:t>
            </a:r>
          </a:p>
          <a:p>
            <a:r>
              <a:rPr lang="en-US" dirty="0" smtClean="0"/>
              <a:t>Response to employer requests that completers lack proper communication skills</a:t>
            </a:r>
          </a:p>
          <a:p>
            <a:r>
              <a:rPr lang="en-US" dirty="0" smtClean="0"/>
              <a:t>Potential competition with</a:t>
            </a:r>
            <a:br>
              <a:rPr lang="en-US" dirty="0" smtClean="0"/>
            </a:br>
            <a:r>
              <a:rPr lang="en-US" dirty="0" smtClean="0"/>
              <a:t>upper division CSU courses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766958" y="4376509"/>
            <a:ext cx="3777342" cy="2163449"/>
            <a:chOff x="7766958" y="4376509"/>
            <a:chExt cx="3777342" cy="2163449"/>
          </a:xfrm>
        </p:grpSpPr>
        <p:sp>
          <p:nvSpPr>
            <p:cNvPr id="19" name="Rounded Rectangle 18"/>
            <p:cNvSpPr/>
            <p:nvPr/>
          </p:nvSpPr>
          <p:spPr>
            <a:xfrm>
              <a:off x="9026606" y="4421431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ITIS 110: Information &amp; Communication Technology Essentials (4 units) 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026606" y="47252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120: Business/Computer Information Systems (3 units)</a:t>
              </a:r>
              <a:endParaRPr lang="en-US" sz="6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37073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130: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963791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COMP 112: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026606" y="5320888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150: Computer Network Fundamentals (3 units)</a:t>
              </a:r>
              <a:endParaRPr lang="en-US" sz="600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026606" y="5622469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026606" y="5924051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53322" y="5077294"/>
              <a:ext cx="174729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b="1" dirty="0" smtClean="0"/>
                <a:t>OR</a:t>
              </a:r>
              <a:endParaRPr lang="en-US" sz="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66958" y="4421431"/>
              <a:ext cx="323165" cy="11523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Core Courses</a:t>
              </a:r>
              <a:endParaRPr lang="en-US" sz="9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6958" y="5622469"/>
              <a:ext cx="323165" cy="5544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Electives</a:t>
              </a:r>
              <a:endParaRPr lang="en-US" sz="9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91509" y="4376509"/>
              <a:ext cx="16784" cy="11972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91509" y="5622469"/>
              <a:ext cx="16678" cy="554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026606" y="6225633"/>
              <a:ext cx="1580509" cy="25291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MATH XXX: Mathematics</a:t>
              </a:r>
              <a:endParaRPr lang="en-US" sz="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66958" y="6176962"/>
              <a:ext cx="323165" cy="362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Math</a:t>
              </a:r>
              <a:endParaRPr lang="en-US" sz="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91509" y="6225633"/>
              <a:ext cx="16678" cy="2656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</p:spTree>
    <p:extLst>
      <p:ext uri="{BB962C8B-B14F-4D97-AF65-F5344CB8AC3E}">
        <p14:creationId xmlns:p14="http://schemas.microsoft.com/office/powerpoint/2010/main" val="28561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Mathematics course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MATH 110: Introduction to Statistics (3)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MATH 130: Finite Mathematics (3)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MATH 140: Business Calculus (3)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MATH 210: Single Variable Calculus I Early </a:t>
            </a:r>
            <a:r>
              <a:rPr lang="en-US" dirty="0" err="1" smtClean="0">
                <a:hlinkClick r:id="rId5"/>
              </a:rPr>
              <a:t>Transcendentals</a:t>
            </a:r>
            <a:r>
              <a:rPr lang="en-US" dirty="0" smtClean="0">
                <a:hlinkClick r:id="rId5"/>
              </a:rPr>
              <a:t> (4)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766958" y="4376509"/>
            <a:ext cx="3777342" cy="2163449"/>
            <a:chOff x="7766958" y="4376509"/>
            <a:chExt cx="3777342" cy="2163449"/>
          </a:xfrm>
        </p:grpSpPr>
        <p:sp>
          <p:nvSpPr>
            <p:cNvPr id="19" name="Rounded Rectangle 18"/>
            <p:cNvSpPr/>
            <p:nvPr/>
          </p:nvSpPr>
          <p:spPr>
            <a:xfrm>
              <a:off x="9026606" y="4421431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ITIS 110: Information &amp; Communication Technology Essentials (4 units) 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026606" y="47252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120: Business/Computer Information Systems (3 units)</a:t>
              </a:r>
              <a:endParaRPr lang="en-US" sz="6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37073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130: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963791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COMP 112: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026606" y="5320888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150: Computer Network Fundamentals (3 units)</a:t>
              </a:r>
              <a:endParaRPr lang="en-US" sz="600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026606" y="5622469"/>
              <a:ext cx="1580509" cy="25291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026606" y="5924051"/>
              <a:ext cx="1580509" cy="25291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53322" y="5077294"/>
              <a:ext cx="174729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b="1" dirty="0" smtClean="0"/>
                <a:t>OR</a:t>
              </a:r>
              <a:endParaRPr lang="en-US" sz="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66958" y="4421431"/>
              <a:ext cx="323165" cy="11523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Core Courses</a:t>
              </a:r>
              <a:endParaRPr lang="en-US" sz="9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6958" y="5622469"/>
              <a:ext cx="323165" cy="5544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Electives</a:t>
              </a:r>
              <a:endParaRPr lang="en-US" sz="9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91509" y="4376509"/>
              <a:ext cx="16784" cy="11972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91509" y="5622469"/>
              <a:ext cx="16678" cy="554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026606" y="6225633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MATH XXX: Mathematics</a:t>
              </a:r>
              <a:endParaRPr lang="en-US" sz="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66958" y="6176962"/>
              <a:ext cx="323165" cy="362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Math</a:t>
              </a:r>
              <a:endParaRPr lang="en-US" sz="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91509" y="6225633"/>
              <a:ext cx="16678" cy="2656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</p:spTree>
    <p:extLst>
      <p:ext uri="{BB962C8B-B14F-4D97-AF65-F5344CB8AC3E}">
        <p14:creationId xmlns:p14="http://schemas.microsoft.com/office/powerpoint/2010/main" val="16076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841" y="0"/>
            <a:ext cx="9303572" cy="1212023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IT Model Curriculum Implementation Example</a:t>
            </a:r>
            <a:br>
              <a:rPr lang="en-US" cap="none" dirty="0" smtClean="0"/>
            </a:br>
            <a:r>
              <a:rPr lang="en-US" cap="none" dirty="0" smtClean="0"/>
              <a:t>– </a:t>
            </a:r>
            <a:r>
              <a:rPr lang="en-US" cap="none" dirty="0" smtClean="0">
                <a:solidFill>
                  <a:schemeClr val="accent2">
                    <a:lumMod val="75000"/>
                  </a:schemeClr>
                </a:solidFill>
              </a:rPr>
              <a:t>Cisco Academy</a:t>
            </a:r>
            <a:endParaRPr lang="en-US" cap="non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81253" y="4258030"/>
            <a:ext cx="4332514" cy="69328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151: Routing and Switching Essentials</a:t>
            </a:r>
            <a:br>
              <a:rPr lang="en-US" b="1" dirty="0" smtClean="0"/>
            </a:br>
            <a:r>
              <a:rPr lang="en-US" b="1" dirty="0" smtClean="0"/>
              <a:t>(3 units)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581253" y="5034142"/>
            <a:ext cx="4332514" cy="69328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160: Introduction to</a:t>
            </a:r>
            <a:br>
              <a:rPr lang="en-US" b="1" dirty="0" smtClean="0"/>
            </a:br>
            <a:r>
              <a:rPr lang="en-US" b="1" dirty="0" smtClean="0"/>
              <a:t>Information Systems Security (3 units)</a:t>
            </a:r>
            <a:endParaRPr lang="en-US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4581253" y="1187765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110: Information &amp; Communication Technology Essentials (4 units) </a:t>
            </a:r>
            <a:endParaRPr lang="en-US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4581253" y="1950213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120: Business/Computer Information Systems (3 units)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2142853" y="2722733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130: Introduction to Programming Concepts and Methodologies (3 units)</a:t>
            </a:r>
            <a:endParaRPr lang="en-US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7150281" y="2722733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COMP 112: Introduction to Programming Concepts and Methodologies (3 units)</a:t>
            </a:r>
            <a:endParaRPr lang="en-US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4581253" y="3481918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150: Computer Network Fundamentals (3 units)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475366" y="2871325"/>
            <a:ext cx="67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160162" y="1252196"/>
            <a:ext cx="615553" cy="28918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Core Courses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1160162" y="4262898"/>
            <a:ext cx="615553" cy="14704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Electives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1743841" y="1224643"/>
            <a:ext cx="52256" cy="29320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ounded Rectangle 47"/>
          <p:cNvSpPr/>
          <p:nvPr/>
        </p:nvSpPr>
        <p:spPr>
          <a:xfrm>
            <a:off x="4581253" y="5855408"/>
            <a:ext cx="4332514" cy="6932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MATH XXX: Mathematics</a:t>
            </a:r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1747651" y="5852160"/>
            <a:ext cx="45719" cy="7193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743841" y="4262898"/>
            <a:ext cx="45719" cy="1470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160162" y="5733352"/>
            <a:ext cx="615553" cy="9443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Math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26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841" y="0"/>
            <a:ext cx="9303572" cy="1212023"/>
          </a:xfrm>
        </p:spPr>
        <p:txBody>
          <a:bodyPr/>
          <a:lstStyle/>
          <a:p>
            <a:r>
              <a:rPr lang="en-US" cap="none" dirty="0" smtClean="0"/>
              <a:t>IT Model Curriculum Implementation Example</a:t>
            </a:r>
            <a:br>
              <a:rPr lang="en-US" cap="none" dirty="0" smtClean="0"/>
            </a:br>
            <a:r>
              <a:rPr lang="en-US" cap="none" dirty="0" smtClean="0"/>
              <a:t>– </a:t>
            </a:r>
            <a:r>
              <a:rPr lang="en-US" cap="none" dirty="0" smtClean="0">
                <a:solidFill>
                  <a:schemeClr val="accent2">
                    <a:lumMod val="50000"/>
                  </a:schemeClr>
                </a:solidFill>
              </a:rPr>
              <a:t>Management Information Systems</a:t>
            </a:r>
            <a:endParaRPr lang="en-US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42853" y="5044943"/>
            <a:ext cx="4332514" cy="69328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180: Introduction to</a:t>
            </a:r>
            <a:br>
              <a:rPr lang="en-US" b="1" dirty="0" smtClean="0"/>
            </a:br>
            <a:r>
              <a:rPr lang="en-US" b="1" dirty="0" smtClean="0"/>
              <a:t>Database Management Systems (3 units)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581253" y="4241103"/>
            <a:ext cx="4332514" cy="69328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140: Introduction to</a:t>
            </a:r>
            <a:br>
              <a:rPr lang="en-US" b="1" dirty="0" smtClean="0"/>
            </a:br>
            <a:r>
              <a:rPr lang="en-US" b="1" dirty="0" smtClean="0"/>
              <a:t>Systems Analysis and Design (3 units)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60162" y="4241104"/>
            <a:ext cx="615553" cy="15199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Electives</a:t>
            </a:r>
            <a:endParaRPr lang="en-US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7150281" y="5044944"/>
            <a:ext cx="4332514" cy="69328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BUS 115: Business Communication</a:t>
            </a:r>
            <a:br>
              <a:rPr lang="en-US" b="1" dirty="0" smtClean="0"/>
            </a:br>
            <a:r>
              <a:rPr lang="en-US" b="1" dirty="0" smtClean="0"/>
              <a:t>(3 units)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73338" y="5183973"/>
            <a:ext cx="47897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4581253" y="1187765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110: Information &amp; Communication Technology Essentials (4 units) 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4581253" y="1950213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120: Business/Computer Information Systems (3 units)</a:t>
            </a:r>
            <a:endParaRPr lang="en-US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2142853" y="2722733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130: Introduction to Programming Concepts and Methodologies (3 units)</a:t>
            </a:r>
            <a:endParaRPr lang="en-US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7150281" y="2722733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COMP 112: Introduction to Programming Concepts and Methodologies (3 units)</a:t>
            </a:r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581253" y="3481918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150: Computer Network Fundamentals (3 units)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475366" y="2871325"/>
            <a:ext cx="67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160162" y="1252196"/>
            <a:ext cx="615553" cy="28918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Core Courses</a:t>
            </a:r>
            <a:endParaRPr lang="en-US" sz="2800" dirty="0"/>
          </a:p>
        </p:txBody>
      </p:sp>
      <p:sp>
        <p:nvSpPr>
          <p:cNvPr id="47" name="Rectangle 46"/>
          <p:cNvSpPr/>
          <p:nvPr/>
        </p:nvSpPr>
        <p:spPr>
          <a:xfrm>
            <a:off x="1743841" y="1224643"/>
            <a:ext cx="52256" cy="29320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9" name="Rounded Rectangle 48"/>
          <p:cNvSpPr/>
          <p:nvPr/>
        </p:nvSpPr>
        <p:spPr>
          <a:xfrm>
            <a:off x="4581253" y="5855408"/>
            <a:ext cx="4332514" cy="6932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MATH XXX: Mathematics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160162" y="5733352"/>
            <a:ext cx="615553" cy="9443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Math</a:t>
            </a:r>
            <a:endParaRPr lang="en-US" sz="2800" dirty="0"/>
          </a:p>
        </p:txBody>
      </p:sp>
      <p:sp>
        <p:nvSpPr>
          <p:cNvPr id="51" name="Rectangle 50"/>
          <p:cNvSpPr/>
          <p:nvPr/>
        </p:nvSpPr>
        <p:spPr>
          <a:xfrm>
            <a:off x="1747651" y="5852160"/>
            <a:ext cx="45719" cy="7193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743841" y="4262898"/>
            <a:ext cx="45719" cy="1470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7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841" y="0"/>
            <a:ext cx="9303572" cy="1212023"/>
          </a:xfrm>
        </p:spPr>
        <p:txBody>
          <a:bodyPr/>
          <a:lstStyle/>
          <a:p>
            <a:r>
              <a:rPr lang="en-US" cap="none" dirty="0" smtClean="0"/>
              <a:t>IT Model Curriculum Implementation Example</a:t>
            </a:r>
            <a:br>
              <a:rPr lang="en-US" cap="none" dirty="0" smtClean="0"/>
            </a:br>
            <a:r>
              <a:rPr lang="en-US" cap="none" dirty="0" smtClean="0"/>
              <a:t>– </a:t>
            </a:r>
            <a:r>
              <a:rPr lang="en-US" cap="none" dirty="0" smtClean="0">
                <a:solidFill>
                  <a:schemeClr val="accent3">
                    <a:lumMod val="75000"/>
                  </a:schemeClr>
                </a:solidFill>
              </a:rPr>
              <a:t>Big Data</a:t>
            </a:r>
            <a:endParaRPr lang="en-US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82949" y="4251469"/>
            <a:ext cx="4332514" cy="69328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180: Introduction to</a:t>
            </a:r>
            <a:br>
              <a:rPr lang="en-US" b="1" dirty="0" smtClean="0"/>
            </a:br>
            <a:r>
              <a:rPr lang="en-US" b="1" dirty="0" smtClean="0"/>
              <a:t>Database Management Systems (3 units)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144549" y="5043879"/>
            <a:ext cx="4332514" cy="69328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140: Introduction to</a:t>
            </a:r>
            <a:br>
              <a:rPr lang="en-US" b="1" dirty="0" smtClean="0"/>
            </a:br>
            <a:r>
              <a:rPr lang="en-US" b="1" dirty="0" smtClean="0"/>
              <a:t>Systems Analysis and Design (3 units)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60162" y="4251469"/>
            <a:ext cx="615553" cy="15199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Electives</a:t>
            </a:r>
            <a:endParaRPr lang="en-US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7151977" y="5043879"/>
            <a:ext cx="4332514" cy="69328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155: Systems and Network Administration (3 units)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75034" y="5182908"/>
            <a:ext cx="47897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/>
              <a:t>OR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60162" y="1187765"/>
            <a:ext cx="10322633" cy="5383787"/>
            <a:chOff x="1160162" y="1187765"/>
            <a:chExt cx="10322633" cy="5383787"/>
          </a:xfrm>
        </p:grpSpPr>
        <p:sp>
          <p:nvSpPr>
            <p:cNvPr id="21" name="Rounded Rectangle 20"/>
            <p:cNvSpPr/>
            <p:nvPr/>
          </p:nvSpPr>
          <p:spPr>
            <a:xfrm>
              <a:off x="4581253" y="1187765"/>
              <a:ext cx="4332514" cy="69328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ITIS 110: Information &amp; Communication Technology Essentials (4 units) </a:t>
              </a:r>
              <a:endParaRPr lang="en-US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581253" y="1950213"/>
              <a:ext cx="4332514" cy="69328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ITIS 120: Business/Computer Information Systems (3 units)</a:t>
              </a:r>
              <a:endParaRPr lang="en-US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142853" y="2722733"/>
              <a:ext cx="4332514" cy="69328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ITIS 130: Introduction to Programming Concepts and Methodologies (3 units)</a:t>
              </a:r>
              <a:endParaRPr lang="en-US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150281" y="2722733"/>
              <a:ext cx="4332514" cy="69328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COMP 112: Introduction to Programming Concepts and Methodologies (3 units)</a:t>
              </a:r>
              <a:endParaRPr lang="en-US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581253" y="3481918"/>
              <a:ext cx="4332514" cy="69328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ITIS 150: Computer Network Fundamentals (3 units)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75366" y="2871325"/>
              <a:ext cx="674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OR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162" y="1252196"/>
              <a:ext cx="615553" cy="28918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800" dirty="0" smtClean="0"/>
                <a:t>Core Courses</a:t>
              </a:r>
              <a:endParaRPr lang="en-US" sz="2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43841" y="1224643"/>
              <a:ext cx="52256" cy="293206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581253" y="5855408"/>
              <a:ext cx="4332514" cy="693285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MATH XXX: Mathematics</a:t>
              </a:r>
              <a:endParaRPr lang="en-US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47651" y="5852160"/>
              <a:ext cx="45719" cy="71939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743841" y="4262898"/>
            <a:ext cx="45719" cy="1470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60162" y="5733352"/>
            <a:ext cx="615553" cy="9443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Math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88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840" y="0"/>
            <a:ext cx="10131929" cy="1172961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IT Model Curriculum Implementation Example</a:t>
            </a:r>
            <a:br>
              <a:rPr lang="en-US" cap="none" dirty="0" smtClean="0"/>
            </a:br>
            <a:r>
              <a:rPr lang="en-US" cap="none" dirty="0" smtClean="0"/>
              <a:t>– </a:t>
            </a:r>
            <a:r>
              <a:rPr lang="en-US" cap="none" dirty="0" smtClean="0">
                <a:solidFill>
                  <a:srgbClr val="7030A0"/>
                </a:solidFill>
              </a:rPr>
              <a:t>CompTIA® Certification Preparation/Server Admin.</a:t>
            </a:r>
            <a:endParaRPr lang="en-US" cap="none" dirty="0"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81253" y="4262898"/>
            <a:ext cx="4332514" cy="69328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155: Systems and Network Administration (3 units)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81253" y="5051498"/>
            <a:ext cx="4332514" cy="69328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160: Introduction to</a:t>
            </a:r>
            <a:br>
              <a:rPr lang="en-US" b="1" dirty="0" smtClean="0"/>
            </a:br>
            <a:r>
              <a:rPr lang="en-US" b="1" dirty="0" smtClean="0"/>
              <a:t>Information Systems Security (3 units)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60162" y="4262898"/>
            <a:ext cx="615553" cy="15199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Electives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4581253" y="1187765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110: Information &amp; Communication Technology Essentials (4 units) 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581253" y="1950213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120: Business/Computer Information Systems (3 units)</a:t>
            </a: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2142853" y="2722733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130: Introduction to Programming Concepts and Methodologies (3 units)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7150281" y="2722733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COMP 112: Introduction to Programming Concepts and Methodologies (3 units)</a:t>
            </a:r>
            <a:endParaRPr lang="en-US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4581253" y="3481918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150: Computer Network Fundamentals (3 units)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75366" y="2871325"/>
            <a:ext cx="67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60162" y="1252196"/>
            <a:ext cx="615553" cy="28918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Core Courses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1743841" y="1224643"/>
            <a:ext cx="52256" cy="29320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" name="Rectangle 30"/>
          <p:cNvSpPr/>
          <p:nvPr/>
        </p:nvSpPr>
        <p:spPr>
          <a:xfrm>
            <a:off x="1743841" y="4262898"/>
            <a:ext cx="45719" cy="1470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581253" y="5855408"/>
            <a:ext cx="4332514" cy="6932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MATH XXX: Mathematics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1747651" y="5852160"/>
            <a:ext cx="45719" cy="7193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60162" y="5733352"/>
            <a:ext cx="615553" cy="9443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Math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910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841" y="0"/>
            <a:ext cx="9303572" cy="149733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IT Model Curriculum Implementation Example</a:t>
            </a:r>
            <a:br>
              <a:rPr lang="en-US" cap="none" dirty="0" smtClean="0"/>
            </a:br>
            <a:r>
              <a:rPr lang="en-US" cap="none" dirty="0" smtClean="0"/>
              <a:t>– </a:t>
            </a:r>
            <a:r>
              <a:rPr lang="en-US" cap="none" dirty="0">
                <a:solidFill>
                  <a:srgbClr val="FFFF00"/>
                </a:solidFill>
              </a:rPr>
              <a:t>DHS/NSA </a:t>
            </a:r>
            <a:r>
              <a:rPr lang="en-US" cap="none" dirty="0" smtClean="0">
                <a:solidFill>
                  <a:srgbClr val="FFFF00"/>
                </a:solidFill>
              </a:rPr>
              <a:t>National </a:t>
            </a:r>
            <a:r>
              <a:rPr lang="en-US" cap="none" dirty="0">
                <a:solidFill>
                  <a:srgbClr val="FFFF00"/>
                </a:solidFill>
              </a:rPr>
              <a:t>Center of Academic </a:t>
            </a:r>
            <a:r>
              <a:rPr lang="en-US" cap="none" dirty="0" smtClean="0">
                <a:solidFill>
                  <a:srgbClr val="FFFF00"/>
                </a:solidFill>
              </a:rPr>
              <a:t>Excellence</a:t>
            </a:r>
            <a:br>
              <a:rPr lang="en-US" cap="none" dirty="0" smtClean="0">
                <a:solidFill>
                  <a:srgbClr val="FFFF00"/>
                </a:solidFill>
              </a:rPr>
            </a:br>
            <a:r>
              <a:rPr lang="en-US" cap="none" dirty="0" smtClean="0">
                <a:solidFill>
                  <a:srgbClr val="FFFF00"/>
                </a:solidFill>
              </a:rPr>
              <a:t>      </a:t>
            </a:r>
            <a:r>
              <a:rPr lang="en-US" cap="none" dirty="0">
                <a:solidFill>
                  <a:srgbClr val="FFFF00"/>
                </a:solidFill>
              </a:rPr>
              <a:t>(CAE2Y)</a:t>
            </a:r>
            <a:endParaRPr lang="en-US" cap="none" dirty="0">
              <a:solidFill>
                <a:schemeClr val="accent6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81253" y="4251469"/>
            <a:ext cx="4332514" cy="6932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ITIS 155: Systems and Network Administration (3 units)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81253" y="5055309"/>
            <a:ext cx="4332514" cy="6932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ITIS 160: Introduction to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Information Systems Security (3 units)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0162" y="4251469"/>
            <a:ext cx="615553" cy="15199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Electives</a:t>
            </a: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4581253" y="1187765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110: Information &amp; Communication Technology Essentials (4 units) 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4581253" y="1950213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120: Business/Computer Information Systems (3 units)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142853" y="2722733"/>
            <a:ext cx="4332514" cy="6932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ITIS 130: Introduction to Programming Concepts and Methodologies (3 units)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50281" y="2722733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COMP 112: Introduction to Programming Concepts and Methodologies (3 units)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4581253" y="3481918"/>
            <a:ext cx="4332514" cy="6932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ITIS 150: Computer Network Fundamentals (3 units)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5366" y="2871325"/>
            <a:ext cx="67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60162" y="1252196"/>
            <a:ext cx="615553" cy="28918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Core Courses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1743841" y="1224643"/>
            <a:ext cx="52256" cy="29320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Rectangle 29"/>
          <p:cNvSpPr/>
          <p:nvPr/>
        </p:nvSpPr>
        <p:spPr>
          <a:xfrm>
            <a:off x="1743841" y="4262898"/>
            <a:ext cx="45719" cy="1470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581253" y="5855408"/>
            <a:ext cx="4332514" cy="6932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MATH XXX: Mathematics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1747651" y="5852160"/>
            <a:ext cx="45719" cy="7193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160162" y="5733352"/>
            <a:ext cx="615553" cy="9443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Math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9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841" y="0"/>
            <a:ext cx="9303572" cy="1215283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IT Model Curriculum Implementation Example</a:t>
            </a:r>
            <a:br>
              <a:rPr lang="en-US" cap="none" dirty="0" smtClean="0"/>
            </a:br>
            <a:r>
              <a:rPr lang="en-US" cap="none" dirty="0" smtClean="0"/>
              <a:t>– </a:t>
            </a:r>
            <a:r>
              <a:rPr lang="en-US" cap="none" dirty="0" smtClean="0">
                <a:solidFill>
                  <a:srgbClr val="C00000"/>
                </a:solidFill>
              </a:rPr>
              <a:t>Security</a:t>
            </a:r>
            <a:endParaRPr lang="en-US" cap="none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81253" y="4250279"/>
            <a:ext cx="4332514" cy="69328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160: Introduction to</a:t>
            </a:r>
            <a:br>
              <a:rPr lang="en-US" b="1" dirty="0" smtClean="0"/>
            </a:br>
            <a:r>
              <a:rPr lang="en-US" b="1" dirty="0" smtClean="0"/>
              <a:t>Information Systems Security (3 units)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142853" y="5054119"/>
            <a:ext cx="4332514" cy="69328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164: Introduction to</a:t>
            </a:r>
            <a:br>
              <a:rPr lang="en-US" b="1" dirty="0" smtClean="0"/>
            </a:br>
            <a:r>
              <a:rPr lang="en-US" b="1" dirty="0" smtClean="0"/>
              <a:t>Information Assurance (3 units)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60162" y="4250279"/>
            <a:ext cx="615553" cy="15199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Electives</a:t>
            </a:r>
            <a:endParaRPr lang="en-US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7150281" y="5054119"/>
            <a:ext cx="4332514" cy="69328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165: Computer Forensics Fundamentals (3 units)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73338" y="5193148"/>
            <a:ext cx="47897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581253" y="1187765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110: Information &amp; Communication Technology Essentials (4 units) 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4581253" y="1950213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120: Business/Computer Information Systems (3 units)</a:t>
            </a:r>
            <a:endParaRPr lang="en-US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2142853" y="2722733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130: Introduction to Programming Concepts and Methodologies (3 units)</a:t>
            </a:r>
            <a:endParaRPr lang="en-US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7150281" y="2722733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COMP 112: Introduction to Programming Concepts and Methodologies (3 units)</a:t>
            </a:r>
            <a:endParaRPr lang="en-US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581253" y="3481918"/>
            <a:ext cx="4332514" cy="6932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ITIS 150: Computer Network Fundamentals (3 units)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475366" y="2871325"/>
            <a:ext cx="67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60162" y="1252196"/>
            <a:ext cx="615553" cy="28918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Core Courses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1743841" y="1224643"/>
            <a:ext cx="52256" cy="29320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3" name="Rectangle 32"/>
          <p:cNvSpPr/>
          <p:nvPr/>
        </p:nvSpPr>
        <p:spPr>
          <a:xfrm>
            <a:off x="1743841" y="4262898"/>
            <a:ext cx="45719" cy="1470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581253" y="5855408"/>
            <a:ext cx="4332514" cy="6932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MATH XXX: Mathematics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1747651" y="5852160"/>
            <a:ext cx="45719" cy="7193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60162" y="5733352"/>
            <a:ext cx="615553" cy="9443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Math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812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MC </a:t>
            </a:r>
            <a:r>
              <a:rPr lang="en-US" dirty="0" smtClean="0"/>
              <a:t>Implementation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 your college implemented the IT MC?</a:t>
            </a:r>
          </a:p>
          <a:p>
            <a:r>
              <a:rPr lang="en-US" dirty="0" smtClean="0"/>
              <a:t>How did you solve any problems along the way?</a:t>
            </a:r>
          </a:p>
          <a:p>
            <a:pPr lvl="1"/>
            <a:r>
              <a:rPr lang="en-US" dirty="0" smtClean="0"/>
              <a:t>Industry Advisory Committee feedback</a:t>
            </a:r>
          </a:p>
          <a:p>
            <a:pPr lvl="1"/>
            <a:r>
              <a:rPr lang="en-US" dirty="0" smtClean="0"/>
              <a:t>Curriculum Committee feedback</a:t>
            </a:r>
          </a:p>
          <a:p>
            <a:pPr lvl="1"/>
            <a:r>
              <a:rPr lang="en-US" dirty="0" smtClean="0">
                <a:hlinkClick r:id="rId2"/>
              </a:rPr>
              <a:t>IT MC Implementation Toolkit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61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Diverse ICT degrees at CCCs (2010/11)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624 different associate level degrees with 438 unique degree titles</a:t>
            </a:r>
          </a:p>
          <a:p>
            <a:r>
              <a:rPr lang="en-US" dirty="0" smtClean="0"/>
              <a:t>374 degree titles used only once</a:t>
            </a:r>
            <a:br>
              <a:rPr lang="en-US" dirty="0" smtClean="0"/>
            </a:br>
            <a:r>
              <a:rPr lang="en-US" dirty="0" smtClean="0"/>
              <a:t>most common - A.S. in Computer Science with 35 instances</a:t>
            </a:r>
          </a:p>
          <a:p>
            <a:r>
              <a:rPr lang="en-US" dirty="0" smtClean="0"/>
              <a:t>195K different degree articulation possibilities</a:t>
            </a:r>
          </a:p>
          <a:p>
            <a:r>
              <a:rPr lang="en-US" dirty="0" smtClean="0"/>
              <a:t>Similar stats for certificates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9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IT MC Update:</a:t>
            </a:r>
            <a:br>
              <a:rPr lang="en-US" dirty="0" smtClean="0"/>
            </a:br>
            <a:r>
              <a:rPr lang="en-US" dirty="0"/>
              <a:t>Revise future goal from eventual ADT to A.S. degree?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Wait for CSUs to implement IT degrees or meet them halfway?</a:t>
            </a:r>
          </a:p>
        </p:txBody>
      </p:sp>
    </p:spTree>
    <p:extLst>
      <p:ext uri="{BB962C8B-B14F-4D97-AF65-F5344CB8AC3E}">
        <p14:creationId xmlns:p14="http://schemas.microsoft.com/office/powerpoint/2010/main" val="14215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IT MC Update:</a:t>
            </a:r>
            <a:br>
              <a:rPr lang="en-US" dirty="0" smtClean="0"/>
            </a:br>
            <a:r>
              <a:rPr lang="en-US" dirty="0" smtClean="0"/>
              <a:t>Revise e</a:t>
            </a:r>
            <a:r>
              <a:rPr lang="en-US" dirty="0" smtClean="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rPr>
              <a:t>lectives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electives?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Tw Cen MT" panose="020B0602020104020603" pitchFamily="34" charset="0"/>
              </a:rPr>
              <a:t>Cisco Networking </a:t>
            </a:r>
            <a:r>
              <a:rPr lang="en-US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Academy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Project Management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IoT</a:t>
            </a:r>
            <a:endParaRPr lang="en-US" dirty="0" smtClean="0"/>
          </a:p>
          <a:p>
            <a:r>
              <a:rPr lang="en-US" dirty="0" smtClean="0"/>
              <a:t>Remove any of the current electives?</a:t>
            </a:r>
          </a:p>
        </p:txBody>
      </p:sp>
    </p:spTree>
    <p:extLst>
      <p:ext uri="{BB962C8B-B14F-4D97-AF65-F5344CB8AC3E}">
        <p14:creationId xmlns:p14="http://schemas.microsoft.com/office/powerpoint/2010/main" val="12831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IT MC update:</a:t>
            </a:r>
            <a:br>
              <a:rPr lang="en-US" dirty="0" smtClean="0"/>
            </a:br>
            <a:r>
              <a:rPr lang="en-US" dirty="0"/>
              <a:t>Revise future goal from eventual ADT to A.S. degree?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w Cen MT" panose="020B0602020104020603" pitchFamily="34" charset="0"/>
                <a:hlinkClick r:id="rId2"/>
              </a:rPr>
              <a:t>ACM </a:t>
            </a:r>
            <a:r>
              <a:rPr lang="en-US" dirty="0">
                <a:solidFill>
                  <a:srgbClr val="FFFFFF"/>
                </a:solidFill>
                <a:latin typeface="Tw Cen MT" panose="020B0602020104020603" pitchFamily="34" charset="0"/>
                <a:hlinkClick r:id="rId2"/>
              </a:rPr>
              <a:t>Information Technology Competency Model of Core Learning Outcomes and Assessment for Associate-Degree </a:t>
            </a:r>
            <a:r>
              <a:rPr lang="en-US" dirty="0" smtClean="0">
                <a:solidFill>
                  <a:srgbClr val="FFFFFF"/>
                </a:solidFill>
                <a:latin typeface="Tw Cen MT" panose="020B0602020104020603" pitchFamily="34" charset="0"/>
                <a:hlinkClick r:id="rId2"/>
              </a:rPr>
              <a:t>Curriculum (2014)</a:t>
            </a:r>
            <a:endParaRPr lang="en-US" dirty="0"/>
          </a:p>
          <a:p>
            <a:r>
              <a:rPr lang="en-US" dirty="0" smtClean="0">
                <a:hlinkClick r:id="rId3"/>
              </a:rPr>
              <a:t>U.S. DOL Information </a:t>
            </a:r>
            <a:r>
              <a:rPr lang="en-US" dirty="0">
                <a:hlinkClick r:id="rId3"/>
              </a:rPr>
              <a:t>Technology Competency Model</a:t>
            </a:r>
            <a:endParaRPr lang="en-US" dirty="0" smtClean="0"/>
          </a:p>
          <a:p>
            <a:r>
              <a:rPr lang="en-US" dirty="0">
                <a:hlinkClick r:id="rId4"/>
              </a:rPr>
              <a:t>ACM IT2008 Model Curriculum</a:t>
            </a:r>
            <a:endParaRPr lang="en-US" dirty="0"/>
          </a:p>
          <a:p>
            <a:pPr lvl="1"/>
            <a:r>
              <a:rPr lang="en-US" dirty="0"/>
              <a:t>Update expected to be released in 2017</a:t>
            </a:r>
          </a:p>
          <a:p>
            <a:r>
              <a:rPr lang="en-US" dirty="0" smtClean="0"/>
              <a:t>Wait </a:t>
            </a:r>
            <a:r>
              <a:rPr lang="en-US" dirty="0"/>
              <a:t>for CSUs to implement IT </a:t>
            </a:r>
            <a:r>
              <a:rPr lang="en-US" dirty="0" smtClean="0"/>
              <a:t>degrees or meet them halfway?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IT MC </a:t>
            </a:r>
            <a:r>
              <a:rPr lang="en-US" dirty="0" smtClean="0"/>
              <a:t>Update:</a:t>
            </a:r>
            <a:br>
              <a:rPr lang="en-US" dirty="0" smtClean="0"/>
            </a:br>
            <a:r>
              <a:rPr lang="en-US" dirty="0" smtClean="0"/>
              <a:t>Add a Mathematics requirement/elective?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MATH 150</a:t>
            </a:r>
            <a:r>
              <a:rPr lang="en-US" dirty="0">
                <a:hlinkClick r:id="rId2"/>
              </a:rPr>
              <a:t>: College Algebra for Liberal Arts </a:t>
            </a:r>
            <a:r>
              <a:rPr lang="en-US" dirty="0" smtClean="0">
                <a:hlinkClick r:id="rId2"/>
              </a:rPr>
              <a:t>(3 units)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MATH 151: </a:t>
            </a:r>
            <a:r>
              <a:rPr lang="en-US" dirty="0">
                <a:hlinkClick r:id="rId3"/>
              </a:rPr>
              <a:t>College Algebra for STEM </a:t>
            </a:r>
            <a:r>
              <a:rPr lang="en-US" dirty="0" smtClean="0">
                <a:hlinkClick r:id="rId3"/>
              </a:rPr>
              <a:t>(4 units)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MATH 155: </a:t>
            </a:r>
            <a:r>
              <a:rPr lang="en-US" dirty="0" err="1" smtClean="0">
                <a:hlinkClick r:id="rId4"/>
              </a:rPr>
              <a:t>Precalculus</a:t>
            </a:r>
            <a:r>
              <a:rPr lang="en-US" dirty="0" smtClean="0">
                <a:hlinkClick r:id="rId4"/>
              </a:rPr>
              <a:t> (4 units)</a:t>
            </a:r>
            <a:endParaRPr lang="en-US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7766958" y="4376509"/>
            <a:ext cx="3777342" cy="2163449"/>
            <a:chOff x="7766958" y="4376509"/>
            <a:chExt cx="3777342" cy="2163449"/>
          </a:xfrm>
        </p:grpSpPr>
        <p:sp>
          <p:nvSpPr>
            <p:cNvPr id="19" name="Rounded Rectangle 18"/>
            <p:cNvSpPr/>
            <p:nvPr/>
          </p:nvSpPr>
          <p:spPr>
            <a:xfrm>
              <a:off x="9026606" y="4421431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ITIS 110: Information &amp; Communication Technology Essentials (4 units) 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026606" y="47252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120: Business/Computer Information Systems (3 units)</a:t>
              </a:r>
              <a:endParaRPr lang="en-US" sz="6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37073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130: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963791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COMP 112: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026606" y="5320888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150: Computer Network Fundamentals (3 units)</a:t>
              </a:r>
              <a:endParaRPr lang="en-US" sz="600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026606" y="5622469"/>
              <a:ext cx="1580509" cy="25291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026606" y="5924051"/>
              <a:ext cx="1580509" cy="25291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53322" y="5077294"/>
              <a:ext cx="174729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b="1" dirty="0" smtClean="0"/>
                <a:t>OR</a:t>
              </a:r>
              <a:endParaRPr lang="en-US" sz="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66958" y="4421431"/>
              <a:ext cx="323165" cy="11523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Core Courses</a:t>
              </a:r>
              <a:endParaRPr lang="en-US" sz="9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6958" y="5622469"/>
              <a:ext cx="323165" cy="5544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Electives</a:t>
              </a:r>
              <a:endParaRPr lang="en-US" sz="9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91509" y="4376509"/>
              <a:ext cx="16784" cy="11972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91509" y="5622469"/>
              <a:ext cx="16678" cy="554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026606" y="6225633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MATH XXX: Mathematics</a:t>
              </a:r>
              <a:endParaRPr lang="en-US" sz="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66958" y="6176962"/>
              <a:ext cx="323165" cy="362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Math</a:t>
              </a:r>
              <a:endParaRPr lang="en-US" sz="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91509" y="6225633"/>
              <a:ext cx="16678" cy="2656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</p:spTree>
    <p:extLst>
      <p:ext uri="{BB962C8B-B14F-4D97-AF65-F5344CB8AC3E}">
        <p14:creationId xmlns:p14="http://schemas.microsoft.com/office/powerpoint/2010/main" val="38116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IT MC </a:t>
            </a:r>
            <a:r>
              <a:rPr lang="en-US" dirty="0" smtClean="0"/>
              <a:t>Update:</a:t>
            </a:r>
            <a:br>
              <a:rPr lang="en-US" dirty="0" smtClean="0"/>
            </a:br>
            <a:r>
              <a:rPr lang="en-US" dirty="0" smtClean="0"/>
              <a:t>Add a Programming requirement/elective?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COMP 122: </a:t>
            </a:r>
            <a:r>
              <a:rPr lang="en-US" dirty="0">
                <a:hlinkClick r:id="rId2"/>
              </a:rPr>
              <a:t>Programming Concepts and Methodology I </a:t>
            </a:r>
            <a:r>
              <a:rPr lang="en-US" dirty="0" smtClean="0">
                <a:hlinkClick r:id="rId2"/>
              </a:rPr>
              <a:t>(3 units)</a:t>
            </a:r>
            <a:endParaRPr lang="en-US" dirty="0" smtClean="0"/>
          </a:p>
          <a:p>
            <a:r>
              <a:rPr lang="en-US" dirty="0">
                <a:hlinkClick r:id="rId3"/>
              </a:rPr>
              <a:t>COMP </a:t>
            </a:r>
            <a:r>
              <a:rPr lang="en-US" dirty="0" smtClean="0">
                <a:hlinkClick r:id="rId3"/>
              </a:rPr>
              <a:t>132</a:t>
            </a:r>
            <a:r>
              <a:rPr lang="en-US" dirty="0">
                <a:hlinkClick r:id="rId3"/>
              </a:rPr>
              <a:t>: Programming Concepts and Methodology </a:t>
            </a:r>
            <a:r>
              <a:rPr lang="en-US" dirty="0" smtClean="0">
                <a:hlinkClick r:id="rId3"/>
              </a:rPr>
              <a:t>II </a:t>
            </a:r>
            <a:r>
              <a:rPr lang="en-US" dirty="0">
                <a:hlinkClick r:id="rId3"/>
              </a:rPr>
              <a:t>(3 units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r>
              <a:rPr lang="en-US" dirty="0" smtClean="0"/>
              <a:t>Design another ITIS Programming</a:t>
            </a:r>
            <a:br>
              <a:rPr lang="en-US" dirty="0" smtClean="0"/>
            </a:br>
            <a:r>
              <a:rPr lang="en-US" dirty="0" smtClean="0"/>
              <a:t>course?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766958" y="4376509"/>
            <a:ext cx="3777342" cy="2163449"/>
            <a:chOff x="7766958" y="4376509"/>
            <a:chExt cx="3777342" cy="2163449"/>
          </a:xfrm>
        </p:grpSpPr>
        <p:sp>
          <p:nvSpPr>
            <p:cNvPr id="19" name="Rounded Rectangle 18"/>
            <p:cNvSpPr/>
            <p:nvPr/>
          </p:nvSpPr>
          <p:spPr>
            <a:xfrm>
              <a:off x="9026606" y="4421431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ITIS 110: Information &amp; Communication Technology Essentials (4 units) 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026606" y="47252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120: Business/Computer Information Systems (3 units)</a:t>
              </a:r>
              <a:endParaRPr lang="en-US" sz="6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37073" y="5023087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130: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963791" y="5023087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COMP 112: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026606" y="5320888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150: Computer Network Fundamentals (3 units)</a:t>
              </a:r>
              <a:endParaRPr lang="en-US" sz="600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026606" y="5622469"/>
              <a:ext cx="1580509" cy="25291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026606" y="5924051"/>
              <a:ext cx="1580509" cy="25291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53322" y="5077294"/>
              <a:ext cx="174729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b="1" dirty="0" smtClean="0"/>
                <a:t>OR</a:t>
              </a:r>
              <a:endParaRPr lang="en-US" sz="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66958" y="4421431"/>
              <a:ext cx="323165" cy="11523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Core Courses</a:t>
              </a:r>
              <a:endParaRPr lang="en-US" sz="9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6958" y="5622469"/>
              <a:ext cx="323165" cy="5544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Electives</a:t>
              </a:r>
              <a:endParaRPr lang="en-US" sz="9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91509" y="4376509"/>
              <a:ext cx="16784" cy="11972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91509" y="5622469"/>
              <a:ext cx="16678" cy="554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026606" y="6225633"/>
              <a:ext cx="1580509" cy="25291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MATH XXX: Mathematics</a:t>
              </a:r>
              <a:endParaRPr lang="en-US" sz="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66958" y="6176962"/>
              <a:ext cx="323165" cy="362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Math</a:t>
              </a:r>
              <a:endParaRPr lang="en-US" sz="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91509" y="6225633"/>
              <a:ext cx="16678" cy="2656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</p:spTree>
    <p:extLst>
      <p:ext uri="{BB962C8B-B14F-4D97-AF65-F5344CB8AC3E}">
        <p14:creationId xmlns:p14="http://schemas.microsoft.com/office/powerpoint/2010/main" val="20470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rPr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1414" y="1407886"/>
            <a:ext cx="9905999" cy="48071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Revisited </a:t>
            </a:r>
            <a:r>
              <a:rPr lang="en-US" dirty="0"/>
              <a:t>r</a:t>
            </a:r>
            <a:r>
              <a:rPr lang="en-US" dirty="0" smtClean="0"/>
              <a:t>easons for the CCC IT Model Curriculum (IT MC)</a:t>
            </a:r>
          </a:p>
          <a:p>
            <a:r>
              <a:rPr lang="en-US" dirty="0" smtClean="0"/>
              <a:t>Reviewed current IT MC structure</a:t>
            </a:r>
          </a:p>
          <a:p>
            <a:r>
              <a:rPr lang="en-US" dirty="0" smtClean="0"/>
              <a:t>Shared experiences with IT MC implementation</a:t>
            </a:r>
          </a:p>
          <a:p>
            <a:r>
              <a:rPr lang="en-US" dirty="0" smtClean="0"/>
              <a:t>Considered potential IT MC updates</a:t>
            </a:r>
          </a:p>
          <a:p>
            <a:pPr lvl="1"/>
            <a:r>
              <a:rPr lang="en-US" dirty="0"/>
              <a:t>Revise future goal from eventual ADT to A.S. degree?</a:t>
            </a:r>
          </a:p>
          <a:p>
            <a:pPr lvl="1"/>
            <a:r>
              <a:rPr lang="en-US" dirty="0" smtClean="0"/>
              <a:t>Electives</a:t>
            </a:r>
          </a:p>
          <a:p>
            <a:pPr lvl="1"/>
            <a:r>
              <a:rPr lang="en-US" dirty="0" smtClean="0"/>
              <a:t>Math requirements</a:t>
            </a:r>
          </a:p>
          <a:p>
            <a:pPr lvl="1"/>
            <a:r>
              <a:rPr lang="en-US" dirty="0" smtClean="0"/>
              <a:t>Programming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170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Thank You!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/>
              <a:t>Markus Geissler, </a:t>
            </a:r>
            <a:r>
              <a:rPr lang="en-US" dirty="0" smtClean="0"/>
              <a:t>markus.geissler@crc.losrios.edu</a:t>
            </a:r>
            <a:endParaRPr lang="en-US" dirty="0"/>
          </a:p>
          <a:p>
            <a:pPr marL="0" indent="0" algn="r">
              <a:buNone/>
            </a:pPr>
            <a:r>
              <a:rPr lang="en-US" dirty="0" err="1" smtClean="0"/>
              <a:t>Tapie</a:t>
            </a:r>
            <a:r>
              <a:rPr lang="en-US" dirty="0" smtClean="0"/>
              <a:t> Rohm</a:t>
            </a:r>
            <a:r>
              <a:rPr lang="en-US" dirty="0"/>
              <a:t>, trohm@csusb.edu </a:t>
            </a:r>
          </a:p>
        </p:txBody>
      </p:sp>
    </p:spTree>
    <p:extLst>
      <p:ext uri="{BB962C8B-B14F-4D97-AF65-F5344CB8AC3E}">
        <p14:creationId xmlns:p14="http://schemas.microsoft.com/office/powerpoint/2010/main" val="21372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Employers do not understand our product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Non-standard environment</a:t>
            </a:r>
          </a:p>
          <a:p>
            <a:r>
              <a:rPr lang="en-US" dirty="0" smtClean="0"/>
              <a:t>Employers </a:t>
            </a:r>
            <a:r>
              <a:rPr lang="en-US" dirty="0"/>
              <a:t>do not </a:t>
            </a:r>
            <a:r>
              <a:rPr lang="en-US" dirty="0" smtClean="0"/>
              <a:t>understand </a:t>
            </a: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credential holders know and can </a:t>
            </a:r>
            <a:r>
              <a:rPr lang="en-US" dirty="0" smtClean="0"/>
              <a:t>do!</a:t>
            </a:r>
            <a:endParaRPr lang="en-US" dirty="0"/>
          </a:p>
          <a:p>
            <a:r>
              <a:rPr lang="en-US" dirty="0" smtClean="0"/>
              <a:t>Devalues </a:t>
            </a:r>
            <a:r>
              <a:rPr lang="en-US" dirty="0"/>
              <a:t>all CCC academic ICT </a:t>
            </a:r>
            <a:r>
              <a:rPr lang="en-US" dirty="0" smtClean="0"/>
              <a:t>credentials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4000" cap="none" dirty="0" smtClean="0"/>
              <a:t>Problem: Difficult Articulation and Transfer</a:t>
            </a:r>
            <a:endParaRPr lang="en-US" sz="400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K-12 </a:t>
            </a:r>
            <a:r>
              <a:rPr lang="en-US" sz="2800" dirty="0"/>
              <a:t>to CCC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CCC </a:t>
            </a:r>
            <a:r>
              <a:rPr lang="en-US" sz="2800" dirty="0"/>
              <a:t>to 4-year college or </a:t>
            </a:r>
            <a:r>
              <a:rPr lang="en-US" sz="2800" dirty="0" smtClean="0"/>
              <a:t>university</a:t>
            </a:r>
          </a:p>
          <a:p>
            <a:pPr marL="285750" indent="-285750"/>
            <a:r>
              <a:rPr lang="en-US" sz="2800" dirty="0"/>
              <a:t>K-12 to 4-year college or university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122" name="Picture 2" descr="http://www.lssc.edu/staff/PublishingImages/PIE/CLIPART_OF_Pro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1" y="2604694"/>
            <a:ext cx="4407033" cy="33052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the </a:t>
            </a:r>
            <a:r>
              <a:rPr lang="en-US" dirty="0" smtClean="0">
                <a:hlinkClick r:id="rId2"/>
              </a:rPr>
              <a:t>IT Model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Select the right electives that harvest the strengths of your faculty and your existing programs</a:t>
            </a:r>
          </a:p>
          <a:p>
            <a:pPr lvl="1"/>
            <a:r>
              <a:rPr lang="en-US" dirty="0" smtClean="0"/>
              <a:t>SWOT Analysis</a:t>
            </a:r>
          </a:p>
          <a:p>
            <a:pPr lvl="1"/>
            <a:r>
              <a:rPr lang="en-US" dirty="0" smtClean="0"/>
              <a:t>Optimize the model curriculum for your local pathway and industry partners</a:t>
            </a:r>
          </a:p>
          <a:p>
            <a:r>
              <a:rPr lang="en-US" dirty="0" smtClean="0"/>
              <a:t>Provide your students with more options for transfer</a:t>
            </a:r>
          </a:p>
          <a:p>
            <a:r>
              <a:rPr lang="en-US" dirty="0" smtClean="0"/>
              <a:t>Create syllabi to match IT MC-related descriptors</a:t>
            </a:r>
          </a:p>
          <a:p>
            <a:pPr lvl="1"/>
            <a:r>
              <a:rPr lang="en-US" dirty="0" smtClean="0"/>
              <a:t>Sample syllabi</a:t>
            </a:r>
          </a:p>
        </p:txBody>
      </p:sp>
    </p:spTree>
    <p:extLst>
      <p:ext uri="{BB962C8B-B14F-4D97-AF65-F5344CB8AC3E}">
        <p14:creationId xmlns:p14="http://schemas.microsoft.com/office/powerpoint/2010/main" val="32837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53" y="80638"/>
            <a:ext cx="9327470" cy="1160402"/>
          </a:xfrm>
        </p:spPr>
        <p:txBody>
          <a:bodyPr/>
          <a:lstStyle/>
          <a:p>
            <a:pPr algn="ctr"/>
            <a:r>
              <a:rPr lang="en-US" cap="none" dirty="0" smtClean="0"/>
              <a:t>Information Technology Model Curriculum</a:t>
            </a:r>
            <a:endParaRPr lang="en-US" cap="none" dirty="0"/>
          </a:p>
        </p:txBody>
      </p:sp>
      <p:grpSp>
        <p:nvGrpSpPr>
          <p:cNvPr id="3" name="Group 2"/>
          <p:cNvGrpSpPr/>
          <p:nvPr/>
        </p:nvGrpSpPr>
        <p:grpSpPr>
          <a:xfrm>
            <a:off x="1128288" y="1187765"/>
            <a:ext cx="10354507" cy="5489975"/>
            <a:chOff x="1128288" y="1187765"/>
            <a:chExt cx="10354507" cy="5489975"/>
          </a:xfrm>
        </p:grpSpPr>
        <p:sp>
          <p:nvSpPr>
            <p:cNvPr id="4" name="Rounded Rectangle 3"/>
            <p:cNvSpPr/>
            <p:nvPr/>
          </p:nvSpPr>
          <p:spPr>
            <a:xfrm>
              <a:off x="4581253" y="1187765"/>
              <a:ext cx="4332514" cy="69328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ITIS 110: Information &amp; Communication Technology Essentials (4 units) </a:t>
              </a:r>
              <a:endParaRPr lang="en-US" b="1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581253" y="1950213"/>
              <a:ext cx="4332514" cy="69328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ITIS 120: Business/Computer Information Systems (3 units)</a:t>
              </a:r>
              <a:endParaRPr lang="en-US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142853" y="2722733"/>
              <a:ext cx="4332514" cy="69328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ITIS 130: Introduction to Programming Concepts and Methodologies (3 units)</a:t>
              </a:r>
              <a:endParaRPr lang="en-US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150281" y="2722733"/>
              <a:ext cx="4332514" cy="69328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COMP 112: Introduction to Programming Concepts and Methodologies (3 units)</a:t>
              </a:r>
              <a:endParaRPr lang="en-US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81253" y="3481918"/>
              <a:ext cx="4332514" cy="69328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ITIS 150: Computer Network Fundamentals (3 units)</a:t>
              </a:r>
              <a:endParaRPr lang="en-US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581253" y="4251468"/>
              <a:ext cx="4332514" cy="6932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ITIS XXX: Elective (3 units)</a:t>
              </a:r>
              <a:endParaRPr lang="en-US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581253" y="5040068"/>
              <a:ext cx="4332514" cy="6932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ITIS XXX: Elective (3 units)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75366" y="2871325"/>
              <a:ext cx="674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OR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0162" y="1252196"/>
              <a:ext cx="615553" cy="28918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800" dirty="0" smtClean="0"/>
                <a:t>Core Courses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28288" y="4262898"/>
              <a:ext cx="615553" cy="147045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800" dirty="0" smtClean="0"/>
                <a:t>Electives</a:t>
              </a:r>
              <a:endParaRPr lang="en-US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43841" y="1224643"/>
              <a:ext cx="52256" cy="293206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43841" y="4262898"/>
              <a:ext cx="45719" cy="1470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581253" y="5855408"/>
              <a:ext cx="4332514" cy="693285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MATH XXX: Mathematics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32098" y="5733352"/>
              <a:ext cx="615553" cy="9443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800" dirty="0" smtClean="0"/>
                <a:t>Math</a:t>
              </a:r>
              <a:endParaRPr lang="en-US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47651" y="5852160"/>
              <a:ext cx="45719" cy="71939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AddamsFami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74630" y="5547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1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hlinkClick r:id="rId2"/>
              </a:rPr>
              <a:t>ITIS 110: Information &amp; Communication </a:t>
            </a:r>
            <a:r>
              <a:rPr lang="fr-FR" dirty="0" err="1" smtClean="0">
                <a:hlinkClick r:id="rId2"/>
              </a:rPr>
              <a:t>Technology</a:t>
            </a:r>
            <a:r>
              <a:rPr lang="fr-FR" dirty="0" smtClean="0">
                <a:hlinkClick r:id="rId2"/>
              </a:rPr>
              <a:t> Essentials (4 </a:t>
            </a:r>
            <a:r>
              <a:rPr lang="fr-FR" dirty="0" err="1" smtClean="0">
                <a:hlinkClick r:id="rId2"/>
              </a:rPr>
              <a:t>units</a:t>
            </a:r>
            <a:r>
              <a:rPr lang="fr-FR" dirty="0" smtClean="0">
                <a:hlinkClick r:id="rId2"/>
              </a:rPr>
              <a:t>)</a:t>
            </a:r>
            <a:endParaRPr lang="fr-F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students for CompTIA® A+ exams</a:t>
            </a:r>
          </a:p>
          <a:p>
            <a:r>
              <a:rPr lang="en-US" dirty="0" smtClean="0"/>
              <a:t>Consider articulation with local high schools</a:t>
            </a:r>
          </a:p>
          <a:p>
            <a:pPr lvl="1"/>
            <a:r>
              <a:rPr lang="en-US" dirty="0"/>
              <a:t>Cisco Networking Academy: IT </a:t>
            </a:r>
            <a:r>
              <a:rPr lang="en-US" dirty="0" smtClean="0"/>
              <a:t>Essentials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7766958" y="4376509"/>
            <a:ext cx="3777342" cy="2163449"/>
            <a:chOff x="7766958" y="4376509"/>
            <a:chExt cx="3777342" cy="2163449"/>
          </a:xfrm>
        </p:grpSpPr>
        <p:sp>
          <p:nvSpPr>
            <p:cNvPr id="18" name="Rounded Rectangle 17"/>
            <p:cNvSpPr/>
            <p:nvPr/>
          </p:nvSpPr>
          <p:spPr>
            <a:xfrm>
              <a:off x="9026606" y="4421431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ITIS 110: Information &amp; Communication Technology Essentials (4 units) 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9026606" y="47252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120: Business/Computer Information Systems (3 units)</a:t>
              </a:r>
              <a:endParaRPr lang="en-US" sz="600" b="1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137073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130: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963791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COMP 112: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026606" y="5320888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150: Computer Network Fundamentals (3 units)</a:t>
              </a:r>
              <a:endParaRPr lang="en-US" sz="6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026606" y="5622469"/>
              <a:ext cx="1580509" cy="2529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026606" y="5924051"/>
              <a:ext cx="1580509" cy="2529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53322" y="5077294"/>
              <a:ext cx="174729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b="1" dirty="0" smtClean="0"/>
                <a:t>OR</a:t>
              </a:r>
              <a:endParaRPr lang="en-US" sz="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66958" y="4421431"/>
              <a:ext cx="323165" cy="11523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Core Courses</a:t>
              </a:r>
              <a:endParaRPr lang="en-US" sz="9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66958" y="5622469"/>
              <a:ext cx="323165" cy="5544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Electives</a:t>
              </a:r>
              <a:endParaRPr lang="en-US" sz="9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991509" y="4376509"/>
              <a:ext cx="16784" cy="11972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91509" y="5622469"/>
              <a:ext cx="16678" cy="554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026606" y="6225633"/>
              <a:ext cx="1580509" cy="25291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MATH XXX: Mathematics</a:t>
              </a:r>
              <a:endParaRPr lang="en-US" sz="6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66958" y="6176962"/>
              <a:ext cx="323165" cy="362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Math</a:t>
              </a:r>
              <a:endParaRPr lang="en-US" sz="8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991509" y="6225633"/>
              <a:ext cx="16678" cy="2656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</p:spTree>
    <p:extLst>
      <p:ext uri="{BB962C8B-B14F-4D97-AF65-F5344CB8AC3E}">
        <p14:creationId xmlns:p14="http://schemas.microsoft.com/office/powerpoint/2010/main" val="35662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hlinkClick r:id="rId2"/>
              </a:rPr>
              <a:t>ITIS 120: Business Information Systems, Computer Information Systems (3 units)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IT/IS survey course</a:t>
            </a:r>
          </a:p>
          <a:p>
            <a:pPr lvl="1"/>
            <a:r>
              <a:rPr lang="en-US" smtClean="0"/>
              <a:t>Digital Society, Hardware, Software, File Management, Local Area Networks, Wide Area Networks, WorldWideWeb, Email, Digital Media, Computer History, Information Security, IT Ethics, Systems Analysis &amp; Design, Databases</a:t>
            </a:r>
          </a:p>
          <a:p>
            <a:r>
              <a:rPr lang="en-US" smtClean="0"/>
              <a:t>Hands-on assignments using office applications</a:t>
            </a:r>
          </a:p>
          <a:p>
            <a:pPr lvl="1"/>
            <a:r>
              <a:rPr lang="en-US" smtClean="0"/>
              <a:t>NOT an office applications course!</a:t>
            </a:r>
          </a:p>
          <a:p>
            <a:r>
              <a:rPr lang="en-US" smtClean="0"/>
              <a:t>Similar to BUS 140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7766958" y="4376509"/>
            <a:ext cx="3777342" cy="2163449"/>
            <a:chOff x="7766958" y="4376509"/>
            <a:chExt cx="3777342" cy="2163449"/>
          </a:xfrm>
        </p:grpSpPr>
        <p:sp>
          <p:nvSpPr>
            <p:cNvPr id="32" name="Rounded Rectangle 31"/>
            <p:cNvSpPr/>
            <p:nvPr/>
          </p:nvSpPr>
          <p:spPr>
            <a:xfrm>
              <a:off x="9026606" y="4421431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ITIS 110: Information &amp; Communication Technology Essentials (4 units) 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9026606" y="4725287"/>
              <a:ext cx="1580509" cy="25291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120: Business/Computer Information Systems (3 units)</a:t>
              </a:r>
              <a:endParaRPr lang="en-US" sz="600" b="1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137073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130: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9963791" y="5023087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COMP 112: Introduction to Programming Concepts and Methodologies (3 units)</a:t>
              </a:r>
              <a:endParaRPr lang="en-US" sz="600" b="1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9026606" y="5320888"/>
              <a:ext cx="1580509" cy="2529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150: Computer Network Fundamentals (3 units)</a:t>
              </a:r>
              <a:endParaRPr lang="en-US" sz="600" b="1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026606" y="5622469"/>
              <a:ext cx="1580509" cy="2529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026606" y="5924051"/>
              <a:ext cx="1580509" cy="2529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ITIS XXX: Elective (3 units)</a:t>
              </a:r>
              <a:endParaRPr lang="en-US" sz="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53322" y="5077294"/>
              <a:ext cx="174729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b="1" dirty="0" smtClean="0"/>
                <a:t>OR</a:t>
              </a:r>
              <a:endParaRPr lang="en-US" sz="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66958" y="4421431"/>
              <a:ext cx="323165" cy="11523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Core Courses</a:t>
              </a:r>
              <a:endParaRPr lang="en-US" sz="9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66958" y="5622469"/>
              <a:ext cx="323165" cy="5544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Electives</a:t>
              </a:r>
              <a:endParaRPr lang="en-US" sz="9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991509" y="4376509"/>
              <a:ext cx="16784" cy="11972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991509" y="5622469"/>
              <a:ext cx="16678" cy="5544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9026606" y="6225633"/>
              <a:ext cx="1580509" cy="25291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MATH XXX: Mathematics</a:t>
              </a:r>
              <a:endParaRPr lang="en-US" sz="6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66958" y="6176962"/>
              <a:ext cx="323165" cy="362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 smtClean="0"/>
                <a:t>Math</a:t>
              </a:r>
              <a:endParaRPr lang="en-US" sz="8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991509" y="6225633"/>
              <a:ext cx="16678" cy="2656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</p:spTree>
    <p:extLst>
      <p:ext uri="{BB962C8B-B14F-4D97-AF65-F5344CB8AC3E}">
        <p14:creationId xmlns:p14="http://schemas.microsoft.com/office/powerpoint/2010/main" val="2415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1255</TotalTime>
  <Words>2961</Words>
  <Application>Microsoft Office PowerPoint</Application>
  <PresentationFormat>Custom</PresentationFormat>
  <Paragraphs>424</Paragraphs>
  <Slides>36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Circuit</vt:lpstr>
      <vt:lpstr>C-ID IT Model Curriculum Update</vt:lpstr>
      <vt:lpstr>Overview</vt:lpstr>
      <vt:lpstr>Problem: Diverse ICT degrees at CCCs (2010/11)</vt:lpstr>
      <vt:lpstr>Problem: Employers do not understand our product</vt:lpstr>
      <vt:lpstr>Problem: Difficult Articulation and Transfer</vt:lpstr>
      <vt:lpstr>Integrating the IT Model Curriculum</vt:lpstr>
      <vt:lpstr>Information Technology Model Curriculum</vt:lpstr>
      <vt:lpstr>ITIS 110: Information &amp; Communication Technology Essentials (4 units)</vt:lpstr>
      <vt:lpstr>ITIS 120: Business Information Systems, Computer Information Systems (3 units)</vt:lpstr>
      <vt:lpstr>ITIS 130: Introduction to Programming Concepts and Methodologies (3 units)     OR       COMP 112: Introduction to Programming Concepts and Methodologies (3 units)</vt:lpstr>
      <vt:lpstr>ITIS 150: Computer Network Fundamentals (3 units)</vt:lpstr>
      <vt:lpstr>IT Model Curriculum - 2 Electives</vt:lpstr>
      <vt:lpstr>IT Model Curriculum - Electives</vt:lpstr>
      <vt:lpstr>ITIS 140: Introduction to Systems Analysis and Design (3 units)</vt:lpstr>
      <vt:lpstr>ITIS 151: Routing and Switching Essentials (3 units)</vt:lpstr>
      <vt:lpstr>ITIS 155: Systems and Network Administration (3 units)</vt:lpstr>
      <vt:lpstr>ITIS 160: Introduction to Information Systems Security (3 units)</vt:lpstr>
      <vt:lpstr>ITIS 164: Introduction to Cybersecurity: Ethical Hacking (3 units)</vt:lpstr>
      <vt:lpstr>ITIS 165: Digital Forensics Fundamentals (3 units)</vt:lpstr>
      <vt:lpstr>ITIS 180: Introduction to Database Management Systems (3 units)</vt:lpstr>
      <vt:lpstr>BUS 115: Business Communication (3 units)</vt:lpstr>
      <vt:lpstr>One Mathematics course </vt:lpstr>
      <vt:lpstr>IT Model Curriculum Implementation Example – Cisco Academy</vt:lpstr>
      <vt:lpstr>IT Model Curriculum Implementation Example – Management Information Systems</vt:lpstr>
      <vt:lpstr>IT Model Curriculum Implementation Example – Big Data</vt:lpstr>
      <vt:lpstr>IT Model Curriculum Implementation Example – CompTIA® Certification Preparation/Server Admin.</vt:lpstr>
      <vt:lpstr>IT Model Curriculum Implementation Example – DHS/NSA National Center of Academic Excellence       (CAE2Y)</vt:lpstr>
      <vt:lpstr>IT Model Curriculum Implementation Example – Security</vt:lpstr>
      <vt:lpstr>IT MC Implementation Experiences</vt:lpstr>
      <vt:lpstr>Potential IT MC Update: Revise future goal from eventual ADT to A.S. degree?</vt:lpstr>
      <vt:lpstr>Potential IT MC Update: Revise electives?</vt:lpstr>
      <vt:lpstr>Potential IT MC update: Revise future goal from eventual ADT to A.S. degree?</vt:lpstr>
      <vt:lpstr>Potential IT MC Update: Add a Mathematics requirement/elective?</vt:lpstr>
      <vt:lpstr>Potential IT MC Update: Add a Programming requirement/elective?</vt:lpstr>
      <vt:lpstr>Summary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C-ID IT Model Curriculum Update</dc:title>
  <dc:creator>Markus</dc:creator>
  <cp:lastModifiedBy>User</cp:lastModifiedBy>
  <cp:revision>163</cp:revision>
  <dcterms:created xsi:type="dcterms:W3CDTF">2014-10-16T19:05:31Z</dcterms:created>
  <dcterms:modified xsi:type="dcterms:W3CDTF">2017-06-02T18:37:55Z</dcterms:modified>
</cp:coreProperties>
</file>