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399" r:id="rId4"/>
    <p:sldId id="276" r:id="rId5"/>
    <p:sldId id="385" r:id="rId6"/>
    <p:sldId id="366" r:id="rId7"/>
    <p:sldId id="282" r:id="rId8"/>
    <p:sldId id="283" r:id="rId9"/>
    <p:sldId id="364" r:id="rId10"/>
    <p:sldId id="365" r:id="rId11"/>
    <p:sldId id="277" r:id="rId12"/>
    <p:sldId id="309" r:id="rId13"/>
    <p:sldId id="339" r:id="rId14"/>
    <p:sldId id="367" r:id="rId15"/>
    <p:sldId id="368" r:id="rId16"/>
    <p:sldId id="369" r:id="rId17"/>
    <p:sldId id="347" r:id="rId18"/>
    <p:sldId id="375" r:id="rId19"/>
    <p:sldId id="373" r:id="rId20"/>
    <p:sldId id="374" r:id="rId21"/>
    <p:sldId id="376" r:id="rId22"/>
    <p:sldId id="386" r:id="rId23"/>
    <p:sldId id="387" r:id="rId24"/>
    <p:sldId id="377" r:id="rId25"/>
    <p:sldId id="378" r:id="rId26"/>
    <p:sldId id="379" r:id="rId27"/>
    <p:sldId id="380" r:id="rId28"/>
    <p:sldId id="340" r:id="rId29"/>
    <p:sldId id="372" r:id="rId30"/>
    <p:sldId id="370" r:id="rId31"/>
    <p:sldId id="371" r:id="rId32"/>
    <p:sldId id="388" r:id="rId33"/>
    <p:sldId id="382" r:id="rId34"/>
    <p:sldId id="397" r:id="rId35"/>
    <p:sldId id="389" r:id="rId36"/>
    <p:sldId id="390" r:id="rId37"/>
    <p:sldId id="398" r:id="rId38"/>
    <p:sldId id="391" r:id="rId39"/>
    <p:sldId id="392" r:id="rId40"/>
    <p:sldId id="393" r:id="rId41"/>
    <p:sldId id="394" r:id="rId42"/>
    <p:sldId id="395" r:id="rId43"/>
    <p:sldId id="39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88" autoAdjust="0"/>
  </p:normalViewPr>
  <p:slideViewPr>
    <p:cSldViewPr snapToGrid="0">
      <p:cViewPr>
        <p:scale>
          <a:sx n="76" d="100"/>
          <a:sy n="76" d="100"/>
        </p:scale>
        <p:origin x="-966" y="-234"/>
      </p:cViewPr>
      <p:guideLst>
        <p:guide orient="horz" pos="1095"/>
        <p:guide pos="6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8218-E01F-4013-961E-1E4DA90724C5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94099-69AD-4747-A063-DCFEDDC11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4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why</a:t>
            </a:r>
            <a:r>
              <a:rPr lang="en-US" baseline="0" dirty="0" smtClean="0"/>
              <a:t> the ICT sector is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94099-69AD-4747-A063-DCFEDDC11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3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5C76568-A298-4797-9A78-A26CF7BBF307}" type="slidenum">
              <a:rPr lang="en-US" sz="1300" i="0"/>
              <a:pPr algn="r" eaLnBrk="1" hangingPunct="1"/>
              <a:t>12</a:t>
            </a:fld>
            <a:endParaRPr lang="en-US" sz="1300" i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8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CSU resistance</a:t>
            </a:r>
            <a:r>
              <a:rPr lang="en-US" baseline="0" dirty="0" smtClean="0"/>
              <a:t> to an IT/ICT model curriculum does not mean there is no need for a common foundation for IT/ICT education in California public education systems.  We need that within the CCC system and to </a:t>
            </a:r>
            <a:r>
              <a:rPr lang="en-US" baseline="0" smtClean="0"/>
              <a:t>build pathways from K-12 to CCCs also.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94099-69AD-4747-A063-DCFEDDC11C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CSU resistance</a:t>
            </a:r>
            <a:r>
              <a:rPr lang="en-US" baseline="0" dirty="0" smtClean="0"/>
              <a:t> to an IT/ICT model curriculum does not mean there is no need for a common foundation for IT/ICT education in California public education systems.  We need that within the CCC system and to </a:t>
            </a:r>
            <a:r>
              <a:rPr lang="en-US" baseline="0" smtClean="0"/>
              <a:t>build pathways from K-12 to CCCs also.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94099-69AD-4747-A063-DCFEDDC11C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CSU resistance</a:t>
            </a:r>
            <a:r>
              <a:rPr lang="en-US" baseline="0" dirty="0" smtClean="0"/>
              <a:t> to an IT/ICT model curriculum does not mean there is no need for a common foundation for IT/ICT education in California public education systems.  We need that within the CCC system and to </a:t>
            </a:r>
            <a:r>
              <a:rPr lang="en-US" baseline="0" smtClean="0"/>
              <a:t>build pathways from K-12 to CCCs also.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94099-69AD-4747-A063-DCFEDDC11C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CSU resistance</a:t>
            </a:r>
            <a:r>
              <a:rPr lang="en-US" baseline="0" dirty="0" smtClean="0"/>
              <a:t> to an IT/ICT model curriculum does not mean there is no need for a common foundation for IT/ICT education in California public education systems.  We need that within the CCC system and to </a:t>
            </a:r>
            <a:r>
              <a:rPr lang="en-US" baseline="0" smtClean="0"/>
              <a:t>build pathways from K-12 to CCCs also.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94099-69AD-4747-A063-DCFEDDC11C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 b="1" i="0"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3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3"/>
            <a:ext cx="5124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3" y="5410201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4000" cap="none"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1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3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2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b="1" i="0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b="1" i="0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b="1" i="0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b="1" i="0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b="1" i="0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curriculum.cccco.ed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calpassplus.org/Launchboard/Home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9725766" cy="23876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AS Degree in IT (Fall 2015)</a:t>
            </a:r>
            <a:br>
              <a:rPr lang="en-US" cap="none" dirty="0" smtClean="0"/>
            </a:br>
            <a:r>
              <a:rPr lang="en-US" cap="none" dirty="0" smtClean="0"/>
              <a:t>Ohlone College Case Study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0617" y="4528313"/>
            <a:ext cx="8791575" cy="1655762"/>
          </a:xfrm>
        </p:spPr>
        <p:txBody>
          <a:bodyPr/>
          <a:lstStyle/>
          <a:p>
            <a:pPr algn="r"/>
            <a:r>
              <a:rPr lang="en-US" dirty="0" smtClean="0"/>
              <a:t>Richard </a:t>
            </a:r>
            <a:r>
              <a:rPr lang="en-US" dirty="0" err="1" smtClean="0"/>
              <a:t>grotegut</a:t>
            </a:r>
            <a:r>
              <a:rPr lang="en-US" dirty="0" smtClean="0"/>
              <a:t>, Ohlone College</a:t>
            </a:r>
          </a:p>
        </p:txBody>
      </p:sp>
    </p:spTree>
    <p:extLst>
      <p:ext uri="{BB962C8B-B14F-4D97-AF65-F5344CB8AC3E}">
        <p14:creationId xmlns:p14="http://schemas.microsoft.com/office/powerpoint/2010/main" val="19931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3" y="431886"/>
            <a:ext cx="89820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814513"/>
            <a:ext cx="89058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98" y="2894621"/>
            <a:ext cx="64389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3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2" y="1172487"/>
            <a:ext cx="10672916" cy="400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2" y="602750"/>
            <a:ext cx="11010410" cy="497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394521" y="1603331"/>
            <a:ext cx="2135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399" y="1916482"/>
            <a:ext cx="35511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0" y="396919"/>
            <a:ext cx="8715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1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0" y="396919"/>
            <a:ext cx="8715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028700"/>
            <a:ext cx="8667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0" y="396919"/>
            <a:ext cx="8715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028700"/>
            <a:ext cx="8667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5919" y="2129435"/>
            <a:ext cx="5210344" cy="107721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Database classes don’t match total of 6 units instead of 3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5919" y="4243099"/>
            <a:ext cx="5210344" cy="15696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Project Management does not equate to the Systems Analysis course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674291" y="2348630"/>
            <a:ext cx="551628" cy="63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674291" y="4708515"/>
            <a:ext cx="551628" cy="638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0" y="396919"/>
            <a:ext cx="8715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028700"/>
            <a:ext cx="8667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20" y="4391025"/>
            <a:ext cx="87439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3" y="1068758"/>
            <a:ext cx="9096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44" y="2702687"/>
            <a:ext cx="8991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13" y="3919602"/>
            <a:ext cx="9505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92" y="1397566"/>
            <a:ext cx="10896402" cy="31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6466" y="1911284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Program Requirements Table</a:t>
            </a:r>
          </a:p>
          <a:p>
            <a:r>
              <a:rPr lang="en-US" dirty="0" smtClean="0"/>
              <a:t>Regional Consortium Approval</a:t>
            </a:r>
          </a:p>
          <a:p>
            <a:r>
              <a:rPr lang="en-US" dirty="0" smtClean="0"/>
              <a:t>Advisory Meeting (w/ approval recorded in minutes)</a:t>
            </a:r>
          </a:p>
          <a:p>
            <a:r>
              <a:rPr lang="en-US" dirty="0" smtClean="0"/>
              <a:t>TOP Codes</a:t>
            </a:r>
          </a:p>
          <a:p>
            <a:r>
              <a:rPr lang="en-US" dirty="0" smtClean="0"/>
              <a:t>Submission </a:t>
            </a:r>
            <a:r>
              <a:rPr lang="en-US" dirty="0"/>
              <a:t>of </a:t>
            </a:r>
            <a:r>
              <a:rPr lang="en-US" dirty="0" smtClean="0"/>
              <a:t>course </a:t>
            </a:r>
            <a:r>
              <a:rPr lang="en-US" dirty="0"/>
              <a:t>outlines for review against C-ID course descriptors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534" y="618518"/>
            <a:ext cx="5248406" cy="1478570"/>
          </a:xfrm>
        </p:spPr>
        <p:txBody>
          <a:bodyPr>
            <a:normAutofit/>
          </a:bodyPr>
          <a:lstStyle/>
          <a:p>
            <a:r>
              <a:rPr lang="en-US" sz="4400" cap="none" dirty="0" smtClean="0">
                <a:solidFill>
                  <a:srgbClr val="FFFF00"/>
                </a:solidFill>
              </a:rPr>
              <a:t>30 years of waiting</a:t>
            </a:r>
            <a:endParaRPr lang="en-US" sz="4400" cap="none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01" y="261937"/>
            <a:ext cx="48863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3951" y="2004164"/>
            <a:ext cx="49102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TECH PREP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Pathways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2+2+2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Articulation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AB-405 CC BS in IT-Cybersecurity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Where are the CSUs??????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9840" y="374671"/>
            <a:ext cx="8386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01216" y="1082557"/>
            <a:ext cx="628624" cy="6557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5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87" y="204787"/>
            <a:ext cx="58674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7503090" y="801666"/>
            <a:ext cx="3544323" cy="4989535"/>
          </a:xfrm>
        </p:spPr>
        <p:txBody>
          <a:bodyPr/>
          <a:lstStyle/>
          <a:p>
            <a:r>
              <a:rPr lang="en-US" dirty="0"/>
              <a:t>Program Requirements </a:t>
            </a:r>
            <a:r>
              <a:rPr lang="en-US" dirty="0" smtClean="0"/>
              <a:t>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43" y="794879"/>
            <a:ext cx="9398687" cy="55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0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71617"/>
            <a:ext cx="9124298" cy="42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8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71617"/>
            <a:ext cx="9124298" cy="42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51" y="4749100"/>
            <a:ext cx="9605918" cy="17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997340"/>
          </a:xfrm>
        </p:spPr>
        <p:txBody>
          <a:bodyPr/>
          <a:lstStyle/>
          <a:p>
            <a:r>
              <a:rPr lang="en-US" dirty="0"/>
              <a:t>Taxonomy of Programs (TOP) 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940" y="1437688"/>
            <a:ext cx="10257271" cy="3541714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Identify </a:t>
            </a:r>
            <a:r>
              <a:rPr lang="en-US" sz="2800" dirty="0"/>
              <a:t>the discipline area for a course or </a:t>
            </a:r>
            <a:r>
              <a:rPr lang="en-US" sz="2800" dirty="0" smtClean="0"/>
              <a:t>program.</a:t>
            </a:r>
          </a:p>
          <a:p>
            <a:r>
              <a:rPr lang="en-US" sz="2800" dirty="0"/>
              <a:t>Why are the codes important? </a:t>
            </a:r>
            <a:endParaRPr lang="en-US" sz="2800" dirty="0" smtClean="0"/>
          </a:p>
          <a:p>
            <a:pPr lvl="1"/>
            <a:r>
              <a:rPr lang="en-US" sz="2400" dirty="0" smtClean="0"/>
              <a:t>Courses </a:t>
            </a:r>
            <a:r>
              <a:rPr lang="en-US" sz="2400" dirty="0"/>
              <a:t>and programs are tracked across the </a:t>
            </a:r>
            <a:r>
              <a:rPr lang="en-US" sz="2400" dirty="0" smtClean="0"/>
              <a:t>state </a:t>
            </a:r>
            <a:r>
              <a:rPr lang="en-US" sz="2400" dirty="0"/>
              <a:t>for data and evidence of student success and other important outcomes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Correct coding will </a:t>
            </a:r>
            <a:r>
              <a:rPr lang="en-US" sz="2400" dirty="0"/>
              <a:t>provide reliable data on student progress and achievement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Some funding mechanisms in the state are also tied to how courses are coded. </a:t>
            </a:r>
            <a:endParaRPr lang="en-US" sz="2400" dirty="0" smtClean="0"/>
          </a:p>
          <a:p>
            <a:r>
              <a:rPr lang="en-US" sz="2800" dirty="0" smtClean="0"/>
              <a:t>Curriculum </a:t>
            </a:r>
            <a:r>
              <a:rPr lang="en-US" sz="2800" dirty="0"/>
              <a:t>committee members should be knowledgeable about the different codes 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5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7" y="324698"/>
            <a:ext cx="72485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7" y="324698"/>
            <a:ext cx="72485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25" y="2139144"/>
            <a:ext cx="7715957" cy="45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7" y="324698"/>
            <a:ext cx="72485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25" y="2139144"/>
            <a:ext cx="7715957" cy="45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83" y="760876"/>
            <a:ext cx="7635595" cy="555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Right TOP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6" y="1733550"/>
            <a:ext cx="10053147" cy="38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7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Right TOP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6" y="1733550"/>
            <a:ext cx="10053147" cy="38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23" y="1314679"/>
            <a:ext cx="9213480" cy="13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10" y="347834"/>
            <a:ext cx="8555276" cy="629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64661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Another </a:t>
            </a:r>
            <a:r>
              <a:rPr lang="en-US" dirty="0" err="1" smtClean="0">
                <a:solidFill>
                  <a:srgbClr val="FF0000"/>
                </a:solidFill>
              </a:rPr>
              <a:t>OpTION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Right TOP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4" y="1738313"/>
            <a:ext cx="10631688" cy="32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Right TOP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33550"/>
            <a:ext cx="10682526" cy="30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6" y="1738313"/>
            <a:ext cx="9889742" cy="25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997340"/>
          </a:xfrm>
        </p:spPr>
        <p:txBody>
          <a:bodyPr/>
          <a:lstStyle/>
          <a:p>
            <a:r>
              <a:rPr lang="en-US" dirty="0"/>
              <a:t>Taxonomy of Programs (TOP) 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940" y="1437688"/>
            <a:ext cx="10257271" cy="3541714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Identify </a:t>
            </a:r>
            <a:r>
              <a:rPr lang="en-US" sz="2800" dirty="0"/>
              <a:t>the discipline area for a course or </a:t>
            </a:r>
            <a:r>
              <a:rPr lang="en-US" sz="2800" dirty="0" smtClean="0"/>
              <a:t>program.</a:t>
            </a:r>
          </a:p>
          <a:p>
            <a:r>
              <a:rPr lang="en-US" sz="2800" dirty="0"/>
              <a:t>Why are the codes important? </a:t>
            </a:r>
            <a:endParaRPr lang="en-US" sz="2800" dirty="0" smtClean="0"/>
          </a:p>
          <a:p>
            <a:pPr lvl="1"/>
            <a:r>
              <a:rPr lang="en-US" sz="2400" dirty="0" smtClean="0"/>
              <a:t>Courses </a:t>
            </a:r>
            <a:r>
              <a:rPr lang="en-US" sz="2400" dirty="0"/>
              <a:t>and programs are tracked across the </a:t>
            </a:r>
            <a:r>
              <a:rPr lang="en-US" sz="2400" dirty="0" smtClean="0"/>
              <a:t>state </a:t>
            </a:r>
            <a:r>
              <a:rPr lang="en-US" sz="2400" dirty="0"/>
              <a:t>for data and evidence of student success and other important outcomes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Correct coding will </a:t>
            </a:r>
            <a:r>
              <a:rPr lang="en-US" sz="2400" dirty="0"/>
              <a:t>provide reliable data on student progress and achievement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Some funding mechanisms in the state are also tied to how courses are coded. </a:t>
            </a:r>
            <a:endParaRPr lang="en-US" sz="2400" dirty="0" smtClean="0"/>
          </a:p>
          <a:p>
            <a:r>
              <a:rPr lang="en-US" sz="2800" dirty="0" smtClean="0"/>
              <a:t>Curriculum </a:t>
            </a:r>
            <a:r>
              <a:rPr lang="en-US" sz="2800" dirty="0"/>
              <a:t>committee members should be knowledgeable about the different codes 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4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14" y="499933"/>
            <a:ext cx="9736615" cy="581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CCC Curriculum Inventory</a:t>
            </a:r>
          </a:p>
          <a:p>
            <a:r>
              <a:rPr lang="en-US" dirty="0" smtClean="0"/>
              <a:t>Regional Consortium and Center of Excellence</a:t>
            </a:r>
          </a:p>
          <a:p>
            <a:r>
              <a:rPr lang="en-US" dirty="0" err="1" smtClean="0"/>
              <a:t>LaunchBoard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67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37" y="768830"/>
            <a:ext cx="11534926" cy="671663"/>
          </a:xfrm>
        </p:spPr>
        <p:txBody>
          <a:bodyPr/>
          <a:lstStyle/>
          <a:p>
            <a:r>
              <a:rPr lang="en-US" dirty="0" smtClean="0"/>
              <a:t>CCC </a:t>
            </a:r>
            <a:r>
              <a:rPr lang="en-US" dirty="0"/>
              <a:t>Curriculum Inventory - </a:t>
            </a:r>
            <a:r>
              <a:rPr lang="en-US" sz="3600" dirty="0">
                <a:hlinkClick r:id="rId2"/>
              </a:rPr>
              <a:t>http://curriculum.cccco.edu</a:t>
            </a:r>
            <a:r>
              <a:rPr lang="en-US" sz="3600" dirty="0"/>
              <a:t>/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70140" y="1925933"/>
            <a:ext cx="9927920" cy="44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0550"/>
            <a:ext cx="119729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8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0550"/>
            <a:ext cx="119729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2" y="2814317"/>
            <a:ext cx="11578782" cy="20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48" y="142529"/>
            <a:ext cx="9905999" cy="646611"/>
          </a:xfrm>
        </p:spPr>
        <p:txBody>
          <a:bodyPr/>
          <a:lstStyle/>
          <a:p>
            <a:r>
              <a:rPr lang="en-US" dirty="0" smtClean="0"/>
              <a:t>Labor Market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87" y="798143"/>
            <a:ext cx="8353245" cy="57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9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518" y="130003"/>
            <a:ext cx="9905999" cy="659137"/>
          </a:xfrm>
        </p:spPr>
        <p:txBody>
          <a:bodyPr>
            <a:normAutofit/>
          </a:bodyPr>
          <a:lstStyle/>
          <a:p>
            <a:r>
              <a:rPr lang="en-US" dirty="0" smtClean="0"/>
              <a:t>Launch Board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95815" y="839504"/>
            <a:ext cx="9026047" cy="564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72" y="459548"/>
            <a:ext cx="8063555" cy="59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" y="431496"/>
            <a:ext cx="10362917" cy="5844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6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14876"/>
            <a:ext cx="9999662" cy="6086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21" y="231406"/>
            <a:ext cx="8645308" cy="61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671663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166464" y="1548029"/>
            <a:ext cx="10545372" cy="4213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Crosswalk your courses with the C-ID course descriptors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Reference the PCAH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Complete the Supporting Narrative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Program Requirements Table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Regional Consortium Approval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Advisory Meeting (w/ approval recorded in minutes)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TOP Codes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Submission of course outlines for review against C-ID course descriptors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72" y="459548"/>
            <a:ext cx="8063555" cy="59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8549" y="2927865"/>
            <a:ext cx="5210344" cy="15696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The PCAH (pa caw)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400+ pages of do’s and </a:t>
            </a:r>
            <a:r>
              <a:rPr lang="en-US" sz="3200" b="1" dirty="0" err="1" smtClean="0">
                <a:solidFill>
                  <a:srgbClr val="FFFF00"/>
                </a:solidFill>
              </a:rPr>
              <a:t>don’t’s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63" y="282123"/>
            <a:ext cx="7241674" cy="629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63" y="282123"/>
            <a:ext cx="7241674" cy="629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2" y="1979112"/>
            <a:ext cx="6173026" cy="378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947781" y="1691014"/>
            <a:ext cx="375781" cy="375781"/>
          </a:xfrm>
          <a:prstGeom prst="straightConnector1">
            <a:avLst/>
          </a:prstGeom>
          <a:ln w="825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3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3" y="431886"/>
            <a:ext cx="89820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5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3" y="431886"/>
            <a:ext cx="89820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814513"/>
            <a:ext cx="89058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3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1103</TotalTime>
  <Words>518</Words>
  <Application>Microsoft Office PowerPoint</Application>
  <PresentationFormat>Custom</PresentationFormat>
  <Paragraphs>68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Circuit</vt:lpstr>
      <vt:lpstr>AS Degree in IT (Fall 2015) Ohlone College Case Study</vt:lpstr>
      <vt:lpstr>30 years of waiting</vt:lpstr>
      <vt:lpstr>Another OpTION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Requirements</vt:lpstr>
      <vt:lpstr>PowerPoint Presentation</vt:lpstr>
      <vt:lpstr>PowerPoint Presentation</vt:lpstr>
      <vt:lpstr>PowerPoint Presentation</vt:lpstr>
      <vt:lpstr>PowerPoint Presentation</vt:lpstr>
      <vt:lpstr>Taxonomy of Programs (TOP) codes</vt:lpstr>
      <vt:lpstr>PowerPoint Presentation</vt:lpstr>
      <vt:lpstr>PowerPoint Presentation</vt:lpstr>
      <vt:lpstr>PowerPoint Presentation</vt:lpstr>
      <vt:lpstr>Identifying the Right TOP Code</vt:lpstr>
      <vt:lpstr>Identifying the Right TOP Code</vt:lpstr>
      <vt:lpstr>Identifying the Right TOP Code</vt:lpstr>
      <vt:lpstr>Identifying the Right TOP Code</vt:lpstr>
      <vt:lpstr>Taxonomy of Programs (TOP) codes</vt:lpstr>
      <vt:lpstr>PowerPoint Presentation</vt:lpstr>
      <vt:lpstr>Resources</vt:lpstr>
      <vt:lpstr>CCC Curriculum Inventory - http://curriculum.cccco.edu/</vt:lpstr>
      <vt:lpstr>PowerPoint Presentation</vt:lpstr>
      <vt:lpstr>PowerPoint Presentation</vt:lpstr>
      <vt:lpstr>Labor Market Data</vt:lpstr>
      <vt:lpstr>Launch Board</vt:lpstr>
      <vt:lpstr>PowerPoint Presentation</vt:lpstr>
      <vt:lpstr>PowerPoint Presentation</vt:lpstr>
      <vt:lpstr>PowerPoint Presentation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communication technologies (ICT) Transfer model curriculum</dc:title>
  <dc:creator>James Jones</dc:creator>
  <cp:lastModifiedBy>User</cp:lastModifiedBy>
  <cp:revision>110</cp:revision>
  <dcterms:created xsi:type="dcterms:W3CDTF">2014-10-16T19:05:31Z</dcterms:created>
  <dcterms:modified xsi:type="dcterms:W3CDTF">2017-06-16T22:02:32Z</dcterms:modified>
</cp:coreProperties>
</file>